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19"/>
  </p:notesMasterIdLst>
  <p:handoutMasterIdLst>
    <p:handoutMasterId r:id="rId20"/>
  </p:handoutMasterIdLst>
  <p:sldIdLst>
    <p:sldId id="266" r:id="rId2"/>
    <p:sldId id="341" r:id="rId3"/>
    <p:sldId id="277" r:id="rId4"/>
    <p:sldId id="273" r:id="rId5"/>
    <p:sldId id="375" r:id="rId6"/>
    <p:sldId id="278" r:id="rId7"/>
    <p:sldId id="344" r:id="rId8"/>
    <p:sldId id="337" r:id="rId9"/>
    <p:sldId id="338" r:id="rId10"/>
    <p:sldId id="340" r:id="rId11"/>
    <p:sldId id="339" r:id="rId12"/>
    <p:sldId id="378" r:id="rId13"/>
    <p:sldId id="376" r:id="rId14"/>
    <p:sldId id="377" r:id="rId15"/>
    <p:sldId id="379" r:id="rId16"/>
    <p:sldId id="380" r:id="rId17"/>
    <p:sldId id="290" r:id="rId18"/>
  </p:sldIdLst>
  <p:sldSz cx="13004800" cy="9753600"/>
  <p:notesSz cx="6858000" cy="9144000"/>
  <p:defaultTextStyle>
    <a:lvl1pPr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1pPr>
    <a:lvl2pPr indent="3429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2pPr>
    <a:lvl3pPr indent="6858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3pPr>
    <a:lvl4pPr indent="10287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4pPr>
    <a:lvl5pPr indent="13716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5pPr>
    <a:lvl6pPr indent="17145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6pPr>
    <a:lvl7pPr indent="20574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7pPr>
    <a:lvl8pPr indent="24003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8pPr>
    <a:lvl9pPr indent="2743200" defTabSz="1295400">
      <a:buClr>
        <a:srgbClr val="000000"/>
      </a:buClr>
      <a:defRPr sz="2400">
        <a:uFill>
          <a:solidFill/>
        </a:uFill>
        <a:latin typeface="+mn-lt"/>
        <a:ea typeface="+mn-ea"/>
        <a:cs typeface="+mn-cs"/>
        <a:sym typeface="Helvetica Neue"/>
      </a:defRPr>
    </a:lvl9pPr>
  </p:defaultTextStyle>
  <p:extLst>
    <p:ext uri="{EFAFB233-063F-42B5-8137-9DF3F51BA10A}">
      <p15:sldGuideLst xmlns:p15="http://schemas.microsoft.com/office/powerpoint/2012/main">
        <p15:guide id="1" orient="horz" pos="3072">
          <p15:clr>
            <a:srgbClr val="A4A3A4"/>
          </p15:clr>
        </p15:guide>
        <p15:guide id="2" pos="4096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0B3FF"/>
    <a:srgbClr val="FF8080"/>
    <a:srgbClr val="87DEAA"/>
    <a:srgbClr val="9999FF"/>
    <a:srgbClr val="909BFF"/>
    <a:srgbClr val="77ECA5"/>
    <a:srgbClr val="FF7172"/>
    <a:srgbClr val="07FD7C"/>
    <a:srgbClr val="00862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8F44A2F1-9E1F-4B54-A3A2-5F16C0AD49E2}" styleName="">
    <a:tblBg/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EDD6E6"/>
          </a:solidFill>
        </a:fill>
      </a:tcStyle>
    </a:wholeTbl>
    <a:band2H>
      <a:tcTxStyle/>
      <a:tcStyle>
        <a:tcBdr/>
        <a:fill>
          <a:solidFill>
            <a:srgbClr val="F7ECF4"/>
          </a:solidFill>
        </a:fill>
      </a:tcStyle>
    </a:band2H>
    <a:firstCol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4217D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4217D"/>
          </a:solidFill>
        </a:fill>
      </a:tcStyle>
    </a:lastRow>
    <a:firstRow>
      <a:tcTxStyle b="on" i="off">
        <a:font>
          <a:latin typeface="Arial"/>
          <a:ea typeface="Arial"/>
          <a:cs typeface="Arial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A4217D"/>
          </a:solidFill>
        </a:fill>
      </a:tcStyle>
    </a:firstRow>
  </a:tblStyle>
  <a:tblStyle styleId="{C7B018BB-80A7-4F77-B60F-C8B233D01FF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039" autoAdjust="0"/>
    <p:restoredTop sz="50000" autoAdjust="0"/>
  </p:normalViewPr>
  <p:slideViewPr>
    <p:cSldViewPr>
      <p:cViewPr>
        <p:scale>
          <a:sx n="66" d="100"/>
          <a:sy n="66" d="100"/>
        </p:scale>
        <p:origin x="1712" y="288"/>
      </p:cViewPr>
      <p:guideLst>
        <p:guide orient="horz" pos="3072"/>
        <p:guide pos="409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>
      <p:cViewPr varScale="1">
        <p:scale>
          <a:sx n="85" d="100"/>
          <a:sy n="85" d="100"/>
        </p:scale>
        <p:origin x="-315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AEA946-BE12-485E-8CED-EB49F79C0D9F}" type="datetimeFigureOut">
              <a:rPr lang="de-CH" smtClean="0"/>
              <a:t>06.02.17</a:t>
            </a:fld>
            <a:endParaRPr lang="de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7FCD5B-4957-4027-8017-EFFEE2DC5C01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6554220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jpg>
</file>

<file path=ppt/media/image2.jpeg>
</file>

<file path=ppt/media/image21.jpg>
</file>

<file path=ppt/media/image22.png>
</file>

<file path=ppt/media/image23.jpg>
</file>

<file path=ppt/media/image24.jpg>
</file>

<file path=ppt/media/image25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Shape 4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42" name="Shape 4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479636051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>
      <a:defRPr sz="1200">
        <a:uFill>
          <a:solidFill/>
        </a:uFill>
        <a:latin typeface="Arial"/>
        <a:ea typeface="Arial"/>
        <a:cs typeface="Arial"/>
        <a:sym typeface="Arial"/>
      </a:defRPr>
    </a:lvl1pPr>
    <a:lvl2pPr indent="228600">
      <a:defRPr sz="1200">
        <a:uFill>
          <a:solidFill/>
        </a:uFill>
        <a:latin typeface="Arial"/>
        <a:ea typeface="Arial"/>
        <a:cs typeface="Arial"/>
        <a:sym typeface="Arial"/>
      </a:defRPr>
    </a:lvl2pPr>
    <a:lvl3pPr indent="457200">
      <a:defRPr sz="1200">
        <a:uFill>
          <a:solidFill/>
        </a:uFill>
        <a:latin typeface="Arial"/>
        <a:ea typeface="Arial"/>
        <a:cs typeface="Arial"/>
        <a:sym typeface="Arial"/>
      </a:defRPr>
    </a:lvl3pPr>
    <a:lvl4pPr indent="685800">
      <a:defRPr sz="1200">
        <a:uFill>
          <a:solidFill/>
        </a:uFill>
        <a:latin typeface="Arial"/>
        <a:ea typeface="Arial"/>
        <a:cs typeface="Arial"/>
        <a:sym typeface="Arial"/>
      </a:defRPr>
    </a:lvl4pPr>
    <a:lvl5pPr indent="914400">
      <a:defRPr sz="1200">
        <a:uFill>
          <a:solidFill/>
        </a:uFill>
        <a:latin typeface="Arial"/>
        <a:ea typeface="Arial"/>
        <a:cs typeface="Arial"/>
        <a:sym typeface="Arial"/>
      </a:defRPr>
    </a:lvl5pPr>
    <a:lvl6pPr indent="1143000">
      <a:defRPr sz="1200">
        <a:uFill>
          <a:solidFill/>
        </a:uFill>
        <a:latin typeface="Arial"/>
        <a:ea typeface="Arial"/>
        <a:cs typeface="Arial"/>
        <a:sym typeface="Arial"/>
      </a:defRPr>
    </a:lvl6pPr>
    <a:lvl7pPr indent="1371600">
      <a:defRPr sz="1200">
        <a:uFill>
          <a:solidFill/>
        </a:uFill>
        <a:latin typeface="Arial"/>
        <a:ea typeface="Arial"/>
        <a:cs typeface="Arial"/>
        <a:sym typeface="Arial"/>
      </a:defRPr>
    </a:lvl7pPr>
    <a:lvl8pPr indent="1600200">
      <a:defRPr sz="1200">
        <a:uFill>
          <a:solidFill/>
        </a:uFill>
        <a:latin typeface="Arial"/>
        <a:ea typeface="Arial"/>
        <a:cs typeface="Arial"/>
        <a:sym typeface="Arial"/>
      </a:defRPr>
    </a:lvl8pPr>
    <a:lvl9pPr indent="1828800">
      <a:defRPr sz="1200">
        <a:uFill>
          <a:solidFill/>
        </a:u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8E9F272-63CB-470B-A17D-D733E8CDECE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480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8E9F272-63CB-470B-A17D-D733E8CDECE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480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8E9F272-63CB-470B-A17D-D733E8CDECE4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480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/>
          <a:lstStyle/>
          <a:p>
            <a:fld id="{B8E9F272-63CB-470B-A17D-D733E8CDECE4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0480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9.emf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75360" y="3029939"/>
            <a:ext cx="11054080" cy="2090702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F610A9-B551-EB41-96D0-C3A336A20D3C}" type="datetime1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5615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6CE825-B399-2A41-B4FE-AB0876D39FC1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0874820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28480" y="390597"/>
            <a:ext cx="2926080" cy="832216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0240" y="390597"/>
            <a:ext cx="8561493" cy="832216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91B823-BAF1-F745-8B2A-45223E72DDAE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341463140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" y="5240406"/>
            <a:ext cx="7374517" cy="2003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uppieren 1"/>
          <p:cNvGrpSpPr/>
          <p:nvPr userDrawn="1"/>
        </p:nvGrpSpPr>
        <p:grpSpPr>
          <a:xfrm>
            <a:off x="144599" y="7554086"/>
            <a:ext cx="12640076" cy="648100"/>
            <a:chOff x="180000" y="215900"/>
            <a:chExt cx="12640076" cy="648100"/>
          </a:xfrm>
        </p:grpSpPr>
        <p:sp>
          <p:nvSpPr>
            <p:cNvPr id="16" name="Shape 16"/>
            <p:cNvSpPr/>
            <p:nvPr/>
          </p:nvSpPr>
          <p:spPr>
            <a:xfrm>
              <a:off x="180000" y="215900"/>
              <a:ext cx="4140000" cy="648000"/>
            </a:xfrm>
            <a:prstGeom prst="rect">
              <a:avLst/>
            </a:prstGeom>
            <a:solidFill>
              <a:srgbClr val="FF8080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measurement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19" name="Shape 16"/>
            <p:cNvSpPr/>
            <p:nvPr userDrawn="1"/>
          </p:nvSpPr>
          <p:spPr>
            <a:xfrm>
              <a:off x="8680076" y="215900"/>
              <a:ext cx="4140000" cy="648000"/>
            </a:xfrm>
            <a:prstGeom prst="rect">
              <a:avLst/>
            </a:prstGeom>
            <a:solidFill>
              <a:srgbClr val="80B3FF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experimentation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20" name="Shape 16"/>
            <p:cNvSpPr/>
            <p:nvPr userDrawn="1"/>
          </p:nvSpPr>
          <p:spPr>
            <a:xfrm>
              <a:off x="4450632" y="216000"/>
              <a:ext cx="4140000" cy="648000"/>
            </a:xfrm>
            <a:prstGeom prst="rect">
              <a:avLst/>
            </a:prstGeom>
            <a:solidFill>
              <a:srgbClr val="87DEAA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architecture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21" name="Titel 1"/>
          <p:cNvSpPr>
            <a:spLocks noGrp="1"/>
          </p:cNvSpPr>
          <p:nvPr>
            <p:ph type="ctrTitle"/>
          </p:nvPr>
        </p:nvSpPr>
        <p:spPr>
          <a:xfrm>
            <a:off x="460800" y="700337"/>
            <a:ext cx="12052800" cy="225592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60800" y="3165302"/>
            <a:ext cx="12052800" cy="149547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90234" y="8612055"/>
            <a:ext cx="1169707" cy="781754"/>
          </a:xfrm>
          <a:prstGeom prst="rect">
            <a:avLst/>
          </a:prstGeom>
        </p:spPr>
      </p:pic>
      <p:sp>
        <p:nvSpPr>
          <p:cNvPr id="5" name="Textfeld 4"/>
          <p:cNvSpPr txBox="1"/>
          <p:nvPr userDrawn="1"/>
        </p:nvSpPr>
        <p:spPr>
          <a:xfrm>
            <a:off x="144599" y="8435970"/>
            <a:ext cx="11694998" cy="1018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indent="0" algn="l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This project has received funding from the European Union’s Horizon 2020 research and innovation </a:t>
            </a:r>
            <a:r>
              <a:rPr kumimoji="0" lang="en-US" sz="1800" b="0" i="1" u="none" strike="noStrike" cap="none" spc="0" normalizeH="0" baseline="0" dirty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programme</a:t>
            </a: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 </a:t>
            </a:r>
          </a:p>
          <a:p>
            <a:pPr marL="0" marR="0" indent="0" algn="l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under grant agreement No 688421.The opinions expressed and arguments employed reflect only the authors' </a:t>
            </a:r>
          </a:p>
          <a:p>
            <a:pPr marL="0" marR="0" indent="0" algn="l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view. The European Commission is not responsible for any use that may be made of that information.</a:t>
            </a:r>
            <a:endParaRPr kumimoji="0" lang="en-US" sz="1800" b="0" i="1" u="none" strike="noStrike" cap="none" spc="0" normalizeH="0" baseline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438263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4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1"/>
          <p:cNvSpPr>
            <a:spLocks noGrp="1"/>
          </p:cNvSpPr>
          <p:nvPr>
            <p:ph type="ctrTitle" hasCustomPrompt="1"/>
          </p:nvPr>
        </p:nvSpPr>
        <p:spPr>
          <a:xfrm>
            <a:off x="4842300" y="2404848"/>
            <a:ext cx="7671300" cy="2255928"/>
          </a:xfrm>
        </p:spPr>
        <p:txBody>
          <a:bodyPr anchor="b"/>
          <a:lstStyle>
            <a:lvl1pPr algn="l">
              <a:defRPr sz="5400"/>
            </a:lvl1pPr>
          </a:lstStyle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842300" y="4749478"/>
            <a:ext cx="7671300" cy="1495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00" y="2644552"/>
            <a:ext cx="4381500" cy="4381500"/>
          </a:xfrm>
          <a:prstGeom prst="rect">
            <a:avLst/>
          </a:prstGeom>
        </p:spPr>
      </p:pic>
      <p:sp>
        <p:nvSpPr>
          <p:cNvPr id="12" name="Rectangle 4"/>
          <p:cNvSpPr/>
          <p:nvPr userDrawn="1"/>
        </p:nvSpPr>
        <p:spPr>
          <a:xfrm>
            <a:off x="4842300" y="4660775"/>
            <a:ext cx="7671300" cy="72000"/>
          </a:xfrm>
          <a:prstGeom prst="rect">
            <a:avLst/>
          </a:prstGeom>
          <a:solidFill>
            <a:srgbClr val="FF8080"/>
          </a:solidFill>
          <a:ln w="25400" cap="flat">
            <a:noFill/>
            <a:miter lim="400000"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60" y="7325072"/>
            <a:ext cx="4608512" cy="1742244"/>
          </a:xfrm>
          <a:prstGeom prst="rect">
            <a:avLst/>
          </a:prstGeom>
        </p:spPr>
      </p:pic>
      <p:sp>
        <p:nvSpPr>
          <p:cNvPr id="15" name="Textfeld 14"/>
          <p:cNvSpPr txBox="1"/>
          <p:nvPr userDrawn="1"/>
        </p:nvSpPr>
        <p:spPr>
          <a:xfrm>
            <a:off x="5782320" y="8196194"/>
            <a:ext cx="4642297" cy="102592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l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6000" b="0" i="0" u="none" strike="noStrike" cap="none" spc="0" normalizeH="0" baseline="0" noProof="0" dirty="0" smtClean="0">
                <a:ln>
                  <a:noFill/>
                </a:ln>
                <a:solidFill>
                  <a:srgbClr val="FF8080"/>
                </a:solidFill>
                <a:effectLst/>
                <a:uFill>
                  <a:solidFill>
                    <a:srgbClr val="000000"/>
                  </a:solidFill>
                </a:uFill>
                <a:latin typeface="Bauhaus 93" panose="04030905020B02020C02" pitchFamily="82" charset="0"/>
                <a:ea typeface="+mn-ea"/>
                <a:cs typeface="+mn-cs"/>
                <a:sym typeface="Helvetica Neue"/>
              </a:rPr>
              <a:t>measurement</a:t>
            </a:r>
            <a:endParaRPr kumimoji="0" lang="en-US" sz="6000" b="0" i="0" u="none" strike="noStrike" cap="none" spc="0" normalizeH="0" baseline="0" noProof="0" dirty="0">
              <a:ln>
                <a:noFill/>
              </a:ln>
              <a:solidFill>
                <a:srgbClr val="FF8080"/>
              </a:solidFill>
              <a:effectLst/>
              <a:uFill>
                <a:solidFill>
                  <a:srgbClr val="000000"/>
                </a:solidFill>
              </a:uFill>
              <a:latin typeface="Bauhaus 93" panose="04030905020B02020C02" pitchFamily="82" charset="0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268372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Default - Titelfolie A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el 1"/>
          <p:cNvSpPr>
            <a:spLocks noGrp="1"/>
          </p:cNvSpPr>
          <p:nvPr>
            <p:ph type="ctrTitle" hasCustomPrompt="1"/>
          </p:nvPr>
        </p:nvSpPr>
        <p:spPr>
          <a:xfrm>
            <a:off x="4842300" y="2404848"/>
            <a:ext cx="7671300" cy="2255928"/>
          </a:xfrm>
        </p:spPr>
        <p:txBody>
          <a:bodyPr anchor="b"/>
          <a:lstStyle>
            <a:lvl1pPr algn="l">
              <a:defRPr sz="5400">
                <a:solidFill>
                  <a:schemeClr val="bg1"/>
                </a:solidFill>
              </a:defRPr>
            </a:lvl1pPr>
          </a:lstStyle>
          <a:p>
            <a:r>
              <a:rPr lang="en-US" noProof="0" dirty="0" err="1" smtClean="0"/>
              <a:t>Titelmasterformat</a:t>
            </a:r>
            <a:r>
              <a:rPr lang="en-US" noProof="0" dirty="0" smtClean="0"/>
              <a:t> </a:t>
            </a:r>
            <a:r>
              <a:rPr lang="en-US" noProof="0" dirty="0" err="1" smtClean="0"/>
              <a:t>bearbeiten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842300" y="4749478"/>
            <a:ext cx="7671300" cy="149547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36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12" name="Rectangle 4"/>
          <p:cNvSpPr/>
          <p:nvPr userDrawn="1"/>
        </p:nvSpPr>
        <p:spPr>
          <a:xfrm>
            <a:off x="4842300" y="4660775"/>
            <a:ext cx="7671300" cy="72000"/>
          </a:xfrm>
          <a:prstGeom prst="rect">
            <a:avLst/>
          </a:prstGeom>
          <a:solidFill>
            <a:srgbClr val="FF8080"/>
          </a:solidFill>
          <a:ln w="25400" cap="flat">
            <a:noFill/>
            <a:miter lim="400000"/>
          </a:ln>
          <a:effectLst>
            <a:softEdge rad="0"/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" name="Gruppieren 4"/>
          <p:cNvGrpSpPr/>
          <p:nvPr userDrawn="1"/>
        </p:nvGrpSpPr>
        <p:grpSpPr>
          <a:xfrm>
            <a:off x="4842300" y="8837240"/>
            <a:ext cx="4288451" cy="693358"/>
            <a:chOff x="5789772" y="8765232"/>
            <a:chExt cx="4288451" cy="693358"/>
          </a:xfrm>
        </p:grpSpPr>
        <p:sp>
          <p:nvSpPr>
            <p:cNvPr id="15" name="Textfeld 14"/>
            <p:cNvSpPr txBox="1"/>
            <p:nvPr userDrawn="1"/>
          </p:nvSpPr>
          <p:spPr>
            <a:xfrm>
              <a:off x="7250526" y="8802000"/>
              <a:ext cx="2827697" cy="65659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50800" tIns="50800" rIns="50800" bIns="50800" numCol="1" spcCol="38100" rtlCol="0" anchor="ctr">
              <a:spAutoFit/>
            </a:bodyPr>
            <a:lstStyle/>
            <a:p>
              <a:pPr marL="0" marR="0" indent="0" algn="l" defTabSz="1295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Tx/>
                <a:buNone/>
                <a:tabLst/>
              </a:pPr>
              <a:r>
                <a:rPr kumimoji="0" lang="en-US" sz="3600" b="0" i="0" u="none" strike="noStrike" cap="none" spc="0" normalizeH="0" baseline="0" noProof="0" dirty="0" smtClean="0">
                  <a:ln>
                    <a:noFill/>
                  </a:ln>
                  <a:solidFill>
                    <a:srgbClr val="FF8080"/>
                  </a:solidFill>
                  <a:effectLst/>
                  <a:uFill>
                    <a:solidFill>
                      <a:srgbClr val="000000"/>
                    </a:solidFill>
                  </a:uFill>
                  <a:latin typeface="Bauhaus 93" panose="04030905020B02020C02" pitchFamily="82" charset="0"/>
                  <a:ea typeface="+mn-ea"/>
                  <a:cs typeface="+mn-cs"/>
                  <a:sym typeface="Helvetica Neue"/>
                </a:rPr>
                <a:t>measurement</a:t>
              </a:r>
              <a:endParaRPr kumimoji="0" lang="en-US" sz="3600" b="0" i="0" u="none" strike="noStrike" cap="none" spc="0" normalizeH="0" baseline="0" noProof="0" dirty="0">
                <a:ln>
                  <a:noFill/>
                </a:ln>
                <a:solidFill>
                  <a:srgbClr val="FF8080"/>
                </a:solidFill>
                <a:effectLst/>
                <a:uFill>
                  <a:solidFill>
                    <a:srgbClr val="000000"/>
                  </a:solidFill>
                </a:uFill>
                <a:latin typeface="Bauhaus 93" panose="04030905020B02020C02" pitchFamily="82" charset="0"/>
                <a:ea typeface="+mn-ea"/>
                <a:cs typeface="+mn-cs"/>
                <a:sym typeface="Helvetica Neue"/>
              </a:endParaRPr>
            </a:p>
          </p:txBody>
        </p:sp>
        <p:pic>
          <p:nvPicPr>
            <p:cNvPr id="4" name="Grafik 3"/>
            <p:cNvPicPr>
              <a:picLocks noChangeAspect="1"/>
            </p:cNvPicPr>
            <p:nvPr userDrawn="1"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789772" y="8765232"/>
              <a:ext cx="1460754" cy="678942"/>
            </a:xfrm>
            <a:prstGeom prst="rect">
              <a:avLst/>
            </a:prstGeom>
          </p:spPr>
        </p:pic>
      </p:grp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800" y="2644552"/>
            <a:ext cx="43815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6149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asurem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60587" y="2750973"/>
            <a:ext cx="12052881" cy="6158077"/>
          </a:xfrm>
        </p:spPr>
        <p:txBody>
          <a:bodyPr/>
          <a:lstStyle>
            <a:lvl1pPr>
              <a:buClr>
                <a:srgbClr val="FF8080"/>
              </a:buClr>
              <a:defRPr/>
            </a:lvl1pPr>
            <a:lvl2pPr>
              <a:buClr>
                <a:srgbClr val="FF8080"/>
              </a:buClr>
              <a:defRPr/>
            </a:lvl2pPr>
            <a:lvl3pPr>
              <a:buClr>
                <a:srgbClr val="FF8080"/>
              </a:buClr>
              <a:defRPr/>
            </a:lvl3pPr>
            <a:lvl4pPr>
              <a:buClr>
                <a:srgbClr val="FF8080"/>
              </a:buClr>
              <a:defRPr/>
            </a:lvl4pPr>
            <a:lvl5pPr>
              <a:buClr>
                <a:srgbClr val="FF8080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2" name="Rectangle 4"/>
          <p:cNvSpPr/>
          <p:nvPr userDrawn="1"/>
        </p:nvSpPr>
        <p:spPr>
          <a:xfrm>
            <a:off x="453728" y="844360"/>
            <a:ext cx="10162394" cy="45719"/>
          </a:xfrm>
          <a:prstGeom prst="rect">
            <a:avLst/>
          </a:prstGeom>
          <a:solidFill>
            <a:srgbClr val="FF8080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Textfeld 12"/>
          <p:cNvSpPr txBox="1"/>
          <p:nvPr userDrawn="1"/>
        </p:nvSpPr>
        <p:spPr>
          <a:xfrm>
            <a:off x="8630001" y="372436"/>
            <a:ext cx="1986121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noProof="0" dirty="0" smtClean="0">
                <a:ln>
                  <a:noFill/>
                </a:ln>
                <a:solidFill>
                  <a:srgbClr val="FF8080"/>
                </a:solidFill>
                <a:effectLst/>
                <a:uFill>
                  <a:solidFill>
                    <a:srgbClr val="000000"/>
                  </a:solidFill>
                </a:uFill>
                <a:latin typeface="Bauhaus 93" panose="04030905020B02020C02" pitchFamily="82" charset="0"/>
                <a:ea typeface="+mn-ea"/>
                <a:cs typeface="+mn-cs"/>
                <a:sym typeface="Helvetica Neue"/>
              </a:rPr>
              <a:t>measurement</a:t>
            </a:r>
            <a:endParaRPr kumimoji="0" lang="en-US" sz="2400" b="0" i="0" u="none" strike="noStrike" cap="none" spc="0" normalizeH="0" baseline="0" noProof="0" dirty="0">
              <a:ln>
                <a:noFill/>
              </a:ln>
              <a:solidFill>
                <a:srgbClr val="FF8080"/>
              </a:solidFill>
              <a:effectLst/>
              <a:uFill>
                <a:solidFill>
                  <a:srgbClr val="000000"/>
                </a:solidFill>
              </a:uFill>
              <a:latin typeface="Bauhaus 93" panose="04030905020B02020C02" pitchFamily="82" charset="0"/>
              <a:ea typeface="+mn-ea"/>
              <a:cs typeface="+mn-cs"/>
              <a:sym typeface="Helvetica Neue"/>
            </a:endParaRPr>
          </a:p>
        </p:txBody>
      </p:sp>
      <p:pic>
        <p:nvPicPr>
          <p:cNvPr id="14" name="Grafik 1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6467" y="450000"/>
            <a:ext cx="1906613" cy="1906613"/>
          </a:xfrm>
          <a:prstGeom prst="rect">
            <a:avLst/>
          </a:prstGeom>
        </p:spPr>
      </p:pic>
      <p:sp>
        <p:nvSpPr>
          <p:cNvPr id="20" name="Foliennummernplatzhalter 20"/>
          <p:cNvSpPr>
            <a:spLocks noGrp="1"/>
          </p:cNvSpPr>
          <p:nvPr>
            <p:ph type="sldNum" sz="quarter" idx="16"/>
          </p:nvPr>
        </p:nvSpPr>
        <p:spPr>
          <a:xfrm>
            <a:off x="11774329" y="9125206"/>
            <a:ext cx="72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  <p:sp>
        <p:nvSpPr>
          <p:cNvPr id="10" name="Datumsplatzhalter 8"/>
          <p:cNvSpPr>
            <a:spLocks noGrp="1"/>
          </p:cNvSpPr>
          <p:nvPr>
            <p:ph type="dt" sz="half" idx="14"/>
          </p:nvPr>
        </p:nvSpPr>
        <p:spPr>
          <a:xfrm>
            <a:off x="2010037" y="9125206"/>
            <a:ext cx="126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E38BD8A2-3A76-FA48-8052-DB5FD1A8486C}" type="datetime1">
              <a:rPr lang="en-US" smtClean="0"/>
              <a:t>2/6/17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3201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rchitectur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60587" y="2750973"/>
            <a:ext cx="12052881" cy="6158077"/>
          </a:xfrm>
        </p:spPr>
        <p:txBody>
          <a:bodyPr/>
          <a:lstStyle>
            <a:lvl1pPr>
              <a:buClr>
                <a:srgbClr val="87DEAA"/>
              </a:buClr>
              <a:defRPr/>
            </a:lvl1pPr>
            <a:lvl2pPr>
              <a:buClr>
                <a:srgbClr val="87DEAA"/>
              </a:buClr>
              <a:defRPr/>
            </a:lvl2pPr>
            <a:lvl3pPr>
              <a:buClr>
                <a:srgbClr val="87DEAA"/>
              </a:buClr>
              <a:defRPr/>
            </a:lvl3pPr>
            <a:lvl4pPr>
              <a:buClr>
                <a:srgbClr val="87DEAA"/>
              </a:buClr>
              <a:defRPr/>
            </a:lvl4pPr>
            <a:lvl5pPr>
              <a:buClr>
                <a:srgbClr val="87DEAA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Rectangle 4"/>
          <p:cNvSpPr/>
          <p:nvPr userDrawn="1"/>
        </p:nvSpPr>
        <p:spPr>
          <a:xfrm>
            <a:off x="453728" y="844360"/>
            <a:ext cx="10162394" cy="45719"/>
          </a:xfrm>
          <a:prstGeom prst="rect">
            <a:avLst/>
          </a:prstGeom>
          <a:solidFill>
            <a:srgbClr val="87DEAA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8823964" y="372436"/>
            <a:ext cx="1792158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noProof="0" dirty="0" smtClean="0">
                <a:ln>
                  <a:noFill/>
                </a:ln>
                <a:solidFill>
                  <a:srgbClr val="87DEAA"/>
                </a:solidFill>
                <a:effectLst/>
                <a:uFill>
                  <a:solidFill>
                    <a:srgbClr val="000000"/>
                  </a:solidFill>
                </a:uFill>
                <a:latin typeface="Bauhaus 93" panose="04030905020B02020C02" pitchFamily="82" charset="0"/>
                <a:ea typeface="+mn-ea"/>
                <a:cs typeface="+mn-cs"/>
                <a:sym typeface="Helvetica Neue"/>
              </a:rPr>
              <a:t>architecture</a:t>
            </a:r>
            <a:endParaRPr kumimoji="0" lang="en-US" sz="2400" b="0" i="0" u="none" strike="noStrike" cap="none" spc="0" normalizeH="0" baseline="0" noProof="0" dirty="0">
              <a:ln>
                <a:noFill/>
              </a:ln>
              <a:solidFill>
                <a:srgbClr val="87DEAA"/>
              </a:solidFill>
              <a:effectLst/>
              <a:uFill>
                <a:solidFill>
                  <a:srgbClr val="000000"/>
                </a:solidFill>
              </a:uFill>
              <a:latin typeface="Bauhaus 93" panose="04030905020B02020C02" pitchFamily="82" charset="0"/>
              <a:ea typeface="+mn-ea"/>
              <a:cs typeface="+mn-cs"/>
              <a:sym typeface="Helvetica Neue"/>
            </a:endParaRPr>
          </a:p>
        </p:txBody>
      </p:sp>
      <p:pic>
        <p:nvPicPr>
          <p:cNvPr id="6" name="Grafik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127" y="450567"/>
            <a:ext cx="1905953" cy="1905953"/>
          </a:xfrm>
          <a:prstGeom prst="rect">
            <a:avLst/>
          </a:prstGeom>
        </p:spPr>
      </p:pic>
      <p:sp>
        <p:nvSpPr>
          <p:cNvPr id="21" name="Foliennummernplatzhalter 20"/>
          <p:cNvSpPr>
            <a:spLocks noGrp="1"/>
          </p:cNvSpPr>
          <p:nvPr>
            <p:ph type="sldNum" sz="quarter" idx="16"/>
          </p:nvPr>
        </p:nvSpPr>
        <p:spPr>
          <a:xfrm>
            <a:off x="11774329" y="9125206"/>
            <a:ext cx="72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  <p:sp>
        <p:nvSpPr>
          <p:cNvPr id="10" name="Datumsplatzhalter 8"/>
          <p:cNvSpPr>
            <a:spLocks noGrp="1"/>
          </p:cNvSpPr>
          <p:nvPr>
            <p:ph type="dt" sz="half" idx="14"/>
          </p:nvPr>
        </p:nvSpPr>
        <p:spPr>
          <a:xfrm>
            <a:off x="2010037" y="9125206"/>
            <a:ext cx="126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3312DC89-7EC0-FE4E-A2F3-5985D7C93BC0}" type="datetime1">
              <a:rPr lang="en-US" smtClean="0"/>
              <a:t>2/6/17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1490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perimentation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60587" y="2750973"/>
            <a:ext cx="12052881" cy="6158077"/>
          </a:xfrm>
        </p:spPr>
        <p:txBody>
          <a:bodyPr/>
          <a:lstStyle>
            <a:lvl1pPr>
              <a:buClr>
                <a:srgbClr val="80B3FF"/>
              </a:buClr>
              <a:defRPr/>
            </a:lvl1pPr>
            <a:lvl2pPr>
              <a:buClr>
                <a:srgbClr val="80B3FF"/>
              </a:buClr>
              <a:defRPr/>
            </a:lvl2pPr>
            <a:lvl3pPr>
              <a:buClr>
                <a:srgbClr val="80B3FF"/>
              </a:buClr>
              <a:defRPr/>
            </a:lvl3pPr>
            <a:lvl4pPr>
              <a:buClr>
                <a:srgbClr val="80B3FF"/>
              </a:buClr>
              <a:defRPr/>
            </a:lvl4pPr>
            <a:lvl5pPr>
              <a:buClr>
                <a:srgbClr val="80B3FF"/>
              </a:buCl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Rectangle 4"/>
          <p:cNvSpPr/>
          <p:nvPr userDrawn="1"/>
        </p:nvSpPr>
        <p:spPr>
          <a:xfrm>
            <a:off x="453728" y="844360"/>
            <a:ext cx="10162394" cy="45719"/>
          </a:xfrm>
          <a:prstGeom prst="rect">
            <a:avLst/>
          </a:prstGeom>
          <a:solidFill>
            <a:srgbClr val="80B3FF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Textfeld 14"/>
          <p:cNvSpPr txBox="1"/>
          <p:nvPr userDrawn="1"/>
        </p:nvSpPr>
        <p:spPr>
          <a:xfrm>
            <a:off x="8254898" y="372436"/>
            <a:ext cx="2361224" cy="471924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50800" tIns="50800" rIns="50800" bIns="50800" numCol="1" spcCol="38100" rtlCol="0" anchor="ctr">
            <a:spAutoFit/>
          </a:bodyPr>
          <a:lstStyle/>
          <a:p>
            <a:pPr marL="0" marR="0" indent="0" algn="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noProof="0" dirty="0" smtClean="0">
                <a:ln>
                  <a:noFill/>
                </a:ln>
                <a:solidFill>
                  <a:srgbClr val="80B3FF"/>
                </a:solidFill>
                <a:effectLst/>
                <a:uFill>
                  <a:solidFill>
                    <a:srgbClr val="000000"/>
                  </a:solidFill>
                </a:uFill>
                <a:latin typeface="Bauhaus 93" panose="04030905020B02020C02" pitchFamily="82" charset="0"/>
                <a:ea typeface="+mn-ea"/>
                <a:cs typeface="+mn-cs"/>
                <a:sym typeface="Helvetica Neue"/>
              </a:rPr>
              <a:t>experimentation</a:t>
            </a:r>
            <a:endParaRPr kumimoji="0" lang="en-US" sz="2400" b="0" i="0" u="none" strike="noStrike" cap="none" spc="0" normalizeH="0" baseline="0" noProof="0" dirty="0">
              <a:ln>
                <a:noFill/>
              </a:ln>
              <a:solidFill>
                <a:srgbClr val="80B3FF"/>
              </a:solidFill>
              <a:effectLst/>
              <a:uFill>
                <a:solidFill>
                  <a:srgbClr val="000000"/>
                </a:solidFill>
              </a:uFill>
              <a:latin typeface="Bauhaus 93" panose="04030905020B02020C02" pitchFamily="82" charset="0"/>
              <a:ea typeface="+mn-ea"/>
              <a:cs typeface="+mn-cs"/>
              <a:sym typeface="Helvetica Neue"/>
            </a:endParaRPr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17127" y="450000"/>
            <a:ext cx="1905953" cy="1905953"/>
          </a:xfrm>
          <a:prstGeom prst="rect">
            <a:avLst/>
          </a:prstGeom>
        </p:spPr>
      </p:pic>
      <p:sp>
        <p:nvSpPr>
          <p:cNvPr id="13" name="Foliennummernplatzhalter 20"/>
          <p:cNvSpPr>
            <a:spLocks noGrp="1"/>
          </p:cNvSpPr>
          <p:nvPr>
            <p:ph type="sldNum" sz="quarter" idx="16"/>
          </p:nvPr>
        </p:nvSpPr>
        <p:spPr>
          <a:xfrm>
            <a:off x="11774329" y="9125206"/>
            <a:ext cx="72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  <p:sp>
        <p:nvSpPr>
          <p:cNvPr id="10" name="Datumsplatzhalter 8"/>
          <p:cNvSpPr>
            <a:spLocks noGrp="1"/>
          </p:cNvSpPr>
          <p:nvPr>
            <p:ph type="dt" sz="half" idx="14"/>
          </p:nvPr>
        </p:nvSpPr>
        <p:spPr>
          <a:xfrm>
            <a:off x="2010037" y="9125206"/>
            <a:ext cx="126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33320025-6BAB-0040-94C9-35C6BDA60FC9}" type="datetime1">
              <a:rPr lang="en-US" smtClean="0"/>
              <a:t>2/6/17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924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" y="6100936"/>
            <a:ext cx="7374517" cy="2003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uppieren 1"/>
          <p:cNvGrpSpPr/>
          <p:nvPr userDrawn="1"/>
        </p:nvGrpSpPr>
        <p:grpSpPr>
          <a:xfrm>
            <a:off x="144599" y="8414616"/>
            <a:ext cx="12640076" cy="648100"/>
            <a:chOff x="180000" y="215900"/>
            <a:chExt cx="12640076" cy="648100"/>
          </a:xfrm>
        </p:grpSpPr>
        <p:sp>
          <p:nvSpPr>
            <p:cNvPr id="16" name="Shape 16"/>
            <p:cNvSpPr/>
            <p:nvPr/>
          </p:nvSpPr>
          <p:spPr>
            <a:xfrm>
              <a:off x="180000" y="215900"/>
              <a:ext cx="4140000" cy="648000"/>
            </a:xfrm>
            <a:prstGeom prst="rect">
              <a:avLst/>
            </a:prstGeom>
            <a:solidFill>
              <a:srgbClr val="FF8080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measurement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19" name="Shape 16"/>
            <p:cNvSpPr/>
            <p:nvPr userDrawn="1"/>
          </p:nvSpPr>
          <p:spPr>
            <a:xfrm>
              <a:off x="8680076" y="215900"/>
              <a:ext cx="4140000" cy="648000"/>
            </a:xfrm>
            <a:prstGeom prst="rect">
              <a:avLst/>
            </a:prstGeom>
            <a:solidFill>
              <a:srgbClr val="80B3FF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experimentation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20" name="Shape 16"/>
            <p:cNvSpPr/>
            <p:nvPr userDrawn="1"/>
          </p:nvSpPr>
          <p:spPr>
            <a:xfrm>
              <a:off x="4450632" y="216000"/>
              <a:ext cx="4140000" cy="648000"/>
            </a:xfrm>
            <a:prstGeom prst="rect">
              <a:avLst/>
            </a:prstGeom>
            <a:solidFill>
              <a:srgbClr val="87DEAA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architecture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21" name="Titel 1"/>
          <p:cNvSpPr>
            <a:spLocks noGrp="1"/>
          </p:cNvSpPr>
          <p:nvPr>
            <p:ph type="ctrTitle"/>
          </p:nvPr>
        </p:nvSpPr>
        <p:spPr>
          <a:xfrm>
            <a:off x="460800" y="1780456"/>
            <a:ext cx="12052800" cy="225592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60800" y="4245421"/>
            <a:ext cx="12052800" cy="1494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702572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3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" y="6460976"/>
            <a:ext cx="10104906" cy="27457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itel 1"/>
          <p:cNvSpPr>
            <a:spLocks noGrp="1"/>
          </p:cNvSpPr>
          <p:nvPr>
            <p:ph type="ctrTitle"/>
          </p:nvPr>
        </p:nvSpPr>
        <p:spPr>
          <a:xfrm>
            <a:off x="460800" y="1782000"/>
            <a:ext cx="12052800" cy="225592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60800" y="4244400"/>
            <a:ext cx="12052800" cy="1494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pic>
        <p:nvPicPr>
          <p:cNvPr id="27" name="Grafik 2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89173" y="144943"/>
            <a:ext cx="969134" cy="647704"/>
          </a:xfrm>
          <a:prstGeom prst="rect">
            <a:avLst/>
          </a:prstGeom>
        </p:spPr>
      </p:pic>
      <p:sp>
        <p:nvSpPr>
          <p:cNvPr id="28" name="Textfeld 27"/>
          <p:cNvSpPr txBox="1"/>
          <p:nvPr userDrawn="1"/>
        </p:nvSpPr>
        <p:spPr>
          <a:xfrm>
            <a:off x="4054128" y="136057"/>
            <a:ext cx="7685112" cy="656590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indent="0" algn="l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This project has received funding from the European Union’s Horizon 2020 research and innovation </a:t>
            </a:r>
            <a:r>
              <a:rPr kumimoji="0" lang="en-US" sz="1800" b="0" i="1" u="none" strike="noStrike" cap="none" spc="0" normalizeH="0" baseline="0" dirty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programme</a:t>
            </a:r>
            <a:r>
              <a:rPr kumimoji="0" lang="en-US" sz="18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 under grant agreement No 688421.</a:t>
            </a:r>
            <a:endParaRPr kumimoji="0" lang="en-US" sz="1800" b="0" i="1" u="none" strike="noStrike" cap="none" spc="0" normalizeH="0" baseline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94937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0E299F-E98A-C44C-B3D3-DF7C1E5A5AF5}" type="datetime1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9893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Default - Titelfolie 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018" y="5011364"/>
            <a:ext cx="7374517" cy="20038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2" name="Gruppieren 1"/>
          <p:cNvGrpSpPr/>
          <p:nvPr userDrawn="1"/>
        </p:nvGrpSpPr>
        <p:grpSpPr>
          <a:xfrm>
            <a:off x="144599" y="7325044"/>
            <a:ext cx="12640076" cy="648100"/>
            <a:chOff x="180000" y="215900"/>
            <a:chExt cx="12640076" cy="648100"/>
          </a:xfrm>
        </p:grpSpPr>
        <p:sp>
          <p:nvSpPr>
            <p:cNvPr id="16" name="Shape 16"/>
            <p:cNvSpPr/>
            <p:nvPr/>
          </p:nvSpPr>
          <p:spPr>
            <a:xfrm>
              <a:off x="180000" y="215900"/>
              <a:ext cx="4140000" cy="648000"/>
            </a:xfrm>
            <a:prstGeom prst="rect">
              <a:avLst/>
            </a:prstGeom>
            <a:solidFill>
              <a:srgbClr val="FF8080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measurement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19" name="Shape 16"/>
            <p:cNvSpPr/>
            <p:nvPr userDrawn="1"/>
          </p:nvSpPr>
          <p:spPr>
            <a:xfrm>
              <a:off x="8680076" y="215900"/>
              <a:ext cx="4140000" cy="648000"/>
            </a:xfrm>
            <a:prstGeom prst="rect">
              <a:avLst/>
            </a:prstGeom>
            <a:solidFill>
              <a:srgbClr val="80B3FF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experimentation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  <p:sp>
          <p:nvSpPr>
            <p:cNvPr id="20" name="Shape 16"/>
            <p:cNvSpPr/>
            <p:nvPr userDrawn="1"/>
          </p:nvSpPr>
          <p:spPr>
            <a:xfrm>
              <a:off x="4450632" y="216000"/>
              <a:ext cx="4140000" cy="648000"/>
            </a:xfrm>
            <a:prstGeom prst="rect">
              <a:avLst/>
            </a:prstGeom>
            <a:solidFill>
              <a:srgbClr val="87DEAA"/>
            </a:solidFill>
            <a:ln w="25400" cap="rnd">
              <a:round/>
            </a:ln>
          </p:spPr>
          <p:txBody>
            <a:bodyPr lIns="180000" tIns="0" rIns="180000" bIns="0" anchor="ctr"/>
            <a:lstStyle/>
            <a:p>
              <a:pPr lvl="0" algn="l" defTabSz="825500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  <a:latin typeface="Arial"/>
                  <a:ea typeface="Arial"/>
                  <a:cs typeface="Arial"/>
                  <a:sym typeface="Arial"/>
                </a:defRPr>
              </a:pPr>
              <a:r>
                <a:rPr lang="en-US" sz="3600" noProof="0" dirty="0" smtClean="0">
                  <a:latin typeface="Bauhaus 93" panose="04030905020B02020C02" pitchFamily="82" charset="0"/>
                </a:rPr>
                <a:t>architecture</a:t>
              </a:r>
              <a:endParaRPr lang="en-US" sz="3600" noProof="0" dirty="0">
                <a:latin typeface="Bauhaus 93" panose="04030905020B02020C02" pitchFamily="82" charset="0"/>
              </a:endParaRPr>
            </a:p>
          </p:txBody>
        </p:sp>
      </p:grpSp>
      <p:sp>
        <p:nvSpPr>
          <p:cNvPr id="21" name="Titel 1"/>
          <p:cNvSpPr>
            <a:spLocks noGrp="1"/>
          </p:cNvSpPr>
          <p:nvPr>
            <p:ph type="ctrTitle"/>
          </p:nvPr>
        </p:nvSpPr>
        <p:spPr>
          <a:xfrm>
            <a:off x="460800" y="700337"/>
            <a:ext cx="12052800" cy="225592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22" name="Untertitel 2"/>
          <p:cNvSpPr>
            <a:spLocks noGrp="1"/>
          </p:cNvSpPr>
          <p:nvPr>
            <p:ph type="subTitle" idx="1"/>
          </p:nvPr>
        </p:nvSpPr>
        <p:spPr>
          <a:xfrm>
            <a:off x="460800" y="3165302"/>
            <a:ext cx="12052800" cy="1494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pic>
        <p:nvPicPr>
          <p:cNvPr id="4" name="Grafik 3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2530" y="8153889"/>
            <a:ext cx="1311126" cy="87626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2018" y="8153889"/>
            <a:ext cx="951427" cy="1055563"/>
          </a:xfrm>
          <a:prstGeom prst="rect">
            <a:avLst/>
          </a:prstGeom>
        </p:spPr>
      </p:pic>
      <p:sp>
        <p:nvSpPr>
          <p:cNvPr id="5" name="Textfeld 4"/>
          <p:cNvSpPr txBox="1"/>
          <p:nvPr userDrawn="1"/>
        </p:nvSpPr>
        <p:spPr>
          <a:xfrm>
            <a:off x="144599" y="7980288"/>
            <a:ext cx="12609057" cy="1018932"/>
          </a:xfrm>
          <a:prstGeom prst="rect">
            <a:avLst/>
          </a:prstGeom>
          <a:noFill/>
          <a:ln w="127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noAutofit/>
          </a:bodyPr>
          <a:lstStyle/>
          <a:p>
            <a:pPr marL="0" marR="0" lvl="0" indent="0" algn="ct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This project has received funding from the European Union’s Horizon 2020 research and innovation </a:t>
            </a:r>
            <a:r>
              <a:rPr kumimoji="0" lang="en-US" sz="1400" b="0" i="1" u="none" strike="noStrike" cap="none" spc="0" normalizeH="0" baseline="0" dirty="0" err="1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programme</a:t>
            </a: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 </a:t>
            </a:r>
          </a:p>
          <a:p>
            <a:pPr marL="0" marR="0" lvl="0" indent="0" algn="ct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under grant agreement No 688421.The opinions expressed and arguments employed reflect only the authors' </a:t>
            </a:r>
          </a:p>
          <a:p>
            <a:pPr marL="0" marR="0" lvl="0" indent="0" algn="ct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view. The European Commission is not responsible for any use that may be made of that information.</a:t>
            </a:r>
            <a:endParaRPr kumimoji="0" lang="en-US" sz="1400" b="0" i="1" u="none" strike="noStrike" cap="none" spc="0" normalizeH="0" baseline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Helvetica Neue"/>
            </a:endParaRPr>
          </a:p>
        </p:txBody>
      </p:sp>
      <p:sp>
        <p:nvSpPr>
          <p:cNvPr id="6" name="Rectangle 5"/>
          <p:cNvSpPr/>
          <p:nvPr userDrawn="1"/>
        </p:nvSpPr>
        <p:spPr>
          <a:xfrm>
            <a:off x="144599" y="9034241"/>
            <a:ext cx="1260905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indent="0" algn="ct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Supported by the Swiss State Secretariat for Education, Research and Innovation under contract number 15.0268. </a:t>
            </a:r>
          </a:p>
          <a:p>
            <a:pPr marL="0" marR="0" indent="0" algn="ctr" defTabSz="1295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r>
              <a:rPr kumimoji="0" lang="en-US" sz="1400" b="0" i="1" u="none" strike="noStrike" cap="none" spc="0" normalizeH="0" baseline="0" dirty="0" smtClean="0">
                <a:ln>
                  <a:noFill/>
                </a:ln>
                <a:solidFill>
                  <a:schemeClr val="bg2">
                    <a:lumMod val="50000"/>
                  </a:schemeClr>
                </a:solidFill>
                <a:effectLst/>
                <a:uFill>
                  <a:solidFill>
                    <a:srgbClr val="000000"/>
                  </a:solidFill>
                </a:uFill>
                <a:latin typeface="+mn-lt"/>
                <a:ea typeface="+mn-ea"/>
                <a:cs typeface="+mn-cs"/>
                <a:sym typeface="Helvetica Neue"/>
              </a:rPr>
              <a:t>The opinions expressed and arguments employed herein do not necessarily reflect the official views of the Swiss Government.</a:t>
            </a:r>
            <a:endParaRPr kumimoji="0" lang="en-US" sz="1400" b="0" i="1" u="none" strike="noStrike" cap="none" spc="0" normalizeH="0" baseline="0" dirty="0">
              <a:ln>
                <a:noFill/>
              </a:ln>
              <a:solidFill>
                <a:schemeClr val="bg2">
                  <a:lumMod val="50000"/>
                </a:schemeClr>
              </a:solidFill>
              <a:effectLst/>
              <a:uFill>
                <a:solidFill>
                  <a:srgbClr val="000000"/>
                </a:solidFill>
              </a:uFill>
              <a:latin typeface="+mn-lt"/>
              <a:ea typeface="+mn-ea"/>
              <a:cs typeface="+mn-cs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064775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nutzerdefinierte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9" name="Rectangle 4"/>
          <p:cNvSpPr/>
          <p:nvPr userDrawn="1"/>
        </p:nvSpPr>
        <p:spPr>
          <a:xfrm>
            <a:off x="453728" y="844360"/>
            <a:ext cx="10162394" cy="45719"/>
          </a:xfrm>
          <a:prstGeom prst="rect">
            <a:avLst/>
          </a:prstGeom>
          <a:solidFill>
            <a:schemeClr val="tx1"/>
          </a:solidFill>
          <a:ln w="25400" cap="flat">
            <a:noFill/>
            <a:miter lim="400000"/>
          </a:ln>
          <a:effectLst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38100" tIns="38100" rIns="38100" bIns="38100" numCol="1" spcCol="38100" rtlCol="0" anchor="ctr">
            <a:spAutoFit/>
          </a:bodyPr>
          <a:lstStyle/>
          <a:p>
            <a:pPr marL="0" marR="0" indent="0" algn="ctr" defTabSz="8255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Tx/>
              <a:buNone/>
              <a:tabLst/>
            </a:pPr>
            <a:endParaRPr kumimoji="0" lang="de-CH" sz="2400" b="0" i="0" u="none" strike="noStrike" cap="none" spc="0" normalizeH="0" baseline="0">
              <a:ln>
                <a:noFill/>
              </a:ln>
              <a:solidFill>
                <a:srgbClr val="FFFFFF"/>
              </a:solidFill>
              <a:effectLst/>
              <a:uFillTx/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" name="Picture 4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7200" y="847527"/>
            <a:ext cx="1868634" cy="12209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Textplatzhalter 9"/>
          <p:cNvSpPr>
            <a:spLocks noGrp="1"/>
          </p:cNvSpPr>
          <p:nvPr>
            <p:ph type="body" sz="quarter" idx="13"/>
          </p:nvPr>
        </p:nvSpPr>
        <p:spPr>
          <a:xfrm>
            <a:off x="460587" y="2750973"/>
            <a:ext cx="12052881" cy="615807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4" name="Foliennummernplatzhalter 20"/>
          <p:cNvSpPr>
            <a:spLocks noGrp="1"/>
          </p:cNvSpPr>
          <p:nvPr>
            <p:ph type="sldNum" sz="quarter" idx="16"/>
          </p:nvPr>
        </p:nvSpPr>
        <p:spPr>
          <a:xfrm>
            <a:off x="11774329" y="9125206"/>
            <a:ext cx="72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  <p:sp>
        <p:nvSpPr>
          <p:cNvPr id="15" name="Datumsplatzhalter 8"/>
          <p:cNvSpPr>
            <a:spLocks noGrp="1"/>
          </p:cNvSpPr>
          <p:nvPr>
            <p:ph type="dt" sz="half" idx="14"/>
          </p:nvPr>
        </p:nvSpPr>
        <p:spPr>
          <a:xfrm>
            <a:off x="2010037" y="9125206"/>
            <a:ext cx="1260000" cy="360000"/>
          </a:xfrm>
          <a:prstGeom prst="rect">
            <a:avLst/>
          </a:prstGeom>
        </p:spPr>
        <p:txBody>
          <a:bodyPr anchor="ctr"/>
          <a:lstStyle>
            <a:lvl1pPr algn="ctr">
              <a:defRPr sz="16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8A06423-26C0-8B4E-B39D-55ABCF550F78}" type="datetime1">
              <a:rPr lang="en-US" smtClean="0"/>
              <a:t>2/6/17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123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75360" y="3029939"/>
            <a:ext cx="11054080" cy="2090702"/>
          </a:xfrm>
        </p:spPr>
        <p:txBody>
          <a:bodyPr/>
          <a:lstStyle>
            <a:lvl1pPr>
              <a:defRPr/>
            </a:lvl1pPr>
          </a:lstStyle>
          <a:p>
            <a:r>
              <a:rPr lang="nb-NO" dirty="0" err="1" smtClean="0"/>
              <a:t>Click</a:t>
            </a:r>
            <a:r>
              <a:rPr lang="nb-NO" dirty="0" smtClean="0"/>
              <a:t> to Edit Master </a:t>
            </a:r>
            <a:r>
              <a:rPr lang="nb-NO" dirty="0" err="1" smtClean="0"/>
              <a:t>title</a:t>
            </a:r>
            <a:r>
              <a:rPr lang="nb-NO" dirty="0" smtClean="0"/>
              <a:t>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950720" y="5527040"/>
            <a:ext cx="9103360" cy="249258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502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3004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9506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60091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25114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9013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5516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2018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nb-NO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 lIns="130046" tIns="65023" rIns="130046" bIns="65023"/>
          <a:lstStyle/>
          <a:p>
            <a:fld id="{22EF3B9E-8A43-8945-A07F-113CFDA78008}" type="datetime1">
              <a:rPr lang="en-US" smtClean="0"/>
              <a:t>2/6/17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lIns="130046" tIns="65023" rIns="130046" bIns="65023"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 lIns="130046" tIns="65023" rIns="130046" bIns="65023"/>
          <a:lstStyle/>
          <a:p>
            <a:fld id="{ED525286-C7D9-394A-8584-975B4A9D9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222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7290" y="6267592"/>
            <a:ext cx="11054080" cy="1937173"/>
          </a:xfrm>
        </p:spPr>
        <p:txBody>
          <a:bodyPr anchor="t"/>
          <a:lstStyle>
            <a:lvl1pPr algn="l">
              <a:defRPr sz="57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7290" y="4133993"/>
            <a:ext cx="11054080" cy="2133599"/>
          </a:xfrm>
        </p:spPr>
        <p:txBody>
          <a:bodyPr anchor="b"/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650230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2pPr>
            <a:lvl3pPr marL="130046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3pPr>
            <a:lvl4pPr marL="195069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4pPr>
            <a:lvl5pPr marL="260091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5pPr>
            <a:lvl6pPr marL="325114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6pPr>
            <a:lvl7pPr marL="39013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7pPr>
            <a:lvl8pPr marL="455160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8pPr>
            <a:lvl9pPr marL="520183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1603F5-E62C-3647-B683-D5DE5BB597D1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901595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0240" y="2275841"/>
            <a:ext cx="5743787" cy="6436925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8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10773" y="2275841"/>
            <a:ext cx="5743787" cy="6436925"/>
          </a:xfrm>
        </p:spPr>
        <p:txBody>
          <a:bodyPr/>
          <a:lstStyle>
            <a:lvl1pPr>
              <a:defRPr sz="4000"/>
            </a:lvl1pPr>
            <a:lvl2pPr>
              <a:defRPr sz="3400"/>
            </a:lvl2pPr>
            <a:lvl3pPr>
              <a:defRPr sz="2800"/>
            </a:lvl3pPr>
            <a:lvl4pPr>
              <a:defRPr sz="2600"/>
            </a:lvl4pPr>
            <a:lvl5pPr>
              <a:defRPr sz="2600"/>
            </a:lvl5pPr>
            <a:lvl6pPr>
              <a:defRPr sz="2600"/>
            </a:lvl6pPr>
            <a:lvl7pPr>
              <a:defRPr sz="2600"/>
            </a:lvl7pPr>
            <a:lvl8pPr>
              <a:defRPr sz="2600"/>
            </a:lvl8pPr>
            <a:lvl9pPr>
              <a:defRPr sz="2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21D7D4-6374-0C42-81F9-D3456EF7D980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1135496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183272"/>
            <a:ext cx="5746045" cy="90988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0230" indent="0">
              <a:buNone/>
              <a:defRPr sz="2800" b="1"/>
            </a:lvl2pPr>
            <a:lvl3pPr marL="1300460" indent="0">
              <a:buNone/>
              <a:defRPr sz="2600" b="1"/>
            </a:lvl3pPr>
            <a:lvl4pPr marL="1950690" indent="0">
              <a:buNone/>
              <a:defRPr sz="2300" b="1"/>
            </a:lvl4pPr>
            <a:lvl5pPr marL="2600919" indent="0">
              <a:buNone/>
              <a:defRPr sz="2300" b="1"/>
            </a:lvl5pPr>
            <a:lvl6pPr marL="3251149" indent="0">
              <a:buNone/>
              <a:defRPr sz="2300" b="1"/>
            </a:lvl6pPr>
            <a:lvl7pPr marL="3901379" indent="0">
              <a:buNone/>
              <a:defRPr sz="2300" b="1"/>
            </a:lvl7pPr>
            <a:lvl8pPr marL="4551609" indent="0">
              <a:buNone/>
              <a:defRPr sz="2300" b="1"/>
            </a:lvl8pPr>
            <a:lvl9pPr marL="5201839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240" y="3093155"/>
            <a:ext cx="5746045" cy="5619610"/>
          </a:xfrm>
        </p:spPr>
        <p:txBody>
          <a:bodyPr/>
          <a:lstStyle>
            <a:lvl1pPr>
              <a:defRPr sz="34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6259" y="2183272"/>
            <a:ext cx="5748302" cy="909884"/>
          </a:xfrm>
        </p:spPr>
        <p:txBody>
          <a:bodyPr anchor="b"/>
          <a:lstStyle>
            <a:lvl1pPr marL="0" indent="0">
              <a:buNone/>
              <a:defRPr sz="3400" b="1"/>
            </a:lvl1pPr>
            <a:lvl2pPr marL="650230" indent="0">
              <a:buNone/>
              <a:defRPr sz="2800" b="1"/>
            </a:lvl2pPr>
            <a:lvl3pPr marL="1300460" indent="0">
              <a:buNone/>
              <a:defRPr sz="2600" b="1"/>
            </a:lvl3pPr>
            <a:lvl4pPr marL="1950690" indent="0">
              <a:buNone/>
              <a:defRPr sz="2300" b="1"/>
            </a:lvl4pPr>
            <a:lvl5pPr marL="2600919" indent="0">
              <a:buNone/>
              <a:defRPr sz="2300" b="1"/>
            </a:lvl5pPr>
            <a:lvl6pPr marL="3251149" indent="0">
              <a:buNone/>
              <a:defRPr sz="2300" b="1"/>
            </a:lvl6pPr>
            <a:lvl7pPr marL="3901379" indent="0">
              <a:buNone/>
              <a:defRPr sz="2300" b="1"/>
            </a:lvl7pPr>
            <a:lvl8pPr marL="4551609" indent="0">
              <a:buNone/>
              <a:defRPr sz="2300" b="1"/>
            </a:lvl8pPr>
            <a:lvl9pPr marL="5201839" indent="0">
              <a:buNone/>
              <a:defRPr sz="23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6259" y="3093155"/>
            <a:ext cx="5748302" cy="5619610"/>
          </a:xfrm>
        </p:spPr>
        <p:txBody>
          <a:bodyPr/>
          <a:lstStyle>
            <a:lvl1pPr>
              <a:defRPr sz="3400"/>
            </a:lvl1pPr>
            <a:lvl2pPr>
              <a:defRPr sz="2800"/>
            </a:lvl2pPr>
            <a:lvl3pPr>
              <a:defRPr sz="26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D54F10-4C91-B741-BAED-79D401E37B26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608595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2D2BC6-1D07-AA48-9A47-808BDD89CD33}" type="datetime1">
              <a:rPr lang="en-US" smtClean="0"/>
              <a:t>2/6/17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2684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C8E258-949A-C64C-A99A-657B514C52C5}" type="datetime1">
              <a:rPr lang="en-US" smtClean="0"/>
              <a:t>2/6/17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56395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1" y="388338"/>
            <a:ext cx="4278490" cy="1652693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84516" y="388339"/>
            <a:ext cx="7270044" cy="8324427"/>
          </a:xfrm>
        </p:spPr>
        <p:txBody>
          <a:bodyPr/>
          <a:lstStyle>
            <a:lvl1pPr>
              <a:defRPr sz="4600"/>
            </a:lvl1pPr>
            <a:lvl2pPr>
              <a:defRPr sz="4000"/>
            </a:lvl2pPr>
            <a:lvl3pPr>
              <a:defRPr sz="3400"/>
            </a:lvl3pPr>
            <a:lvl4pPr>
              <a:defRPr sz="2800"/>
            </a:lvl4pPr>
            <a:lvl5pPr>
              <a:defRPr sz="2800"/>
            </a:lvl5pPr>
            <a:lvl6pPr>
              <a:defRPr sz="2800"/>
            </a:lvl6pPr>
            <a:lvl7pPr>
              <a:defRPr sz="2800"/>
            </a:lvl7pPr>
            <a:lvl8pPr>
              <a:defRPr sz="2800"/>
            </a:lvl8pPr>
            <a:lvl9pPr>
              <a:defRPr sz="2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0241" y="2041032"/>
            <a:ext cx="4278490" cy="6671734"/>
          </a:xfrm>
        </p:spPr>
        <p:txBody>
          <a:bodyPr/>
          <a:lstStyle>
            <a:lvl1pPr marL="0" indent="0">
              <a:buNone/>
              <a:defRPr sz="2000"/>
            </a:lvl1pPr>
            <a:lvl2pPr marL="650230" indent="0">
              <a:buNone/>
              <a:defRPr sz="1700"/>
            </a:lvl2pPr>
            <a:lvl3pPr marL="1300460" indent="0">
              <a:buNone/>
              <a:defRPr sz="1400"/>
            </a:lvl3pPr>
            <a:lvl4pPr marL="1950690" indent="0">
              <a:buNone/>
              <a:defRPr sz="1300"/>
            </a:lvl4pPr>
            <a:lvl5pPr marL="2600919" indent="0">
              <a:buNone/>
              <a:defRPr sz="1300"/>
            </a:lvl5pPr>
            <a:lvl6pPr marL="3251149" indent="0">
              <a:buNone/>
              <a:defRPr sz="1300"/>
            </a:lvl6pPr>
            <a:lvl7pPr marL="3901379" indent="0">
              <a:buNone/>
              <a:defRPr sz="1300"/>
            </a:lvl7pPr>
            <a:lvl8pPr marL="4551609" indent="0">
              <a:buNone/>
              <a:defRPr sz="1300"/>
            </a:lvl8pPr>
            <a:lvl9pPr marL="5201839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9B3BF-CB25-FD44-A7F6-EC97A800A6DE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3271164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49032" y="6827520"/>
            <a:ext cx="7802880" cy="806027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549032" y="871502"/>
            <a:ext cx="7802880" cy="5852160"/>
          </a:xfrm>
        </p:spPr>
        <p:txBody>
          <a:bodyPr/>
          <a:lstStyle>
            <a:lvl1pPr marL="0" indent="0">
              <a:buNone/>
              <a:defRPr sz="4600"/>
            </a:lvl1pPr>
            <a:lvl2pPr marL="650230" indent="0">
              <a:buNone/>
              <a:defRPr sz="4000"/>
            </a:lvl2pPr>
            <a:lvl3pPr marL="1300460" indent="0">
              <a:buNone/>
              <a:defRPr sz="3400"/>
            </a:lvl3pPr>
            <a:lvl4pPr marL="1950690" indent="0">
              <a:buNone/>
              <a:defRPr sz="2800"/>
            </a:lvl4pPr>
            <a:lvl5pPr marL="2600919" indent="0">
              <a:buNone/>
              <a:defRPr sz="2800"/>
            </a:lvl5pPr>
            <a:lvl6pPr marL="3251149" indent="0">
              <a:buNone/>
              <a:defRPr sz="2800"/>
            </a:lvl6pPr>
            <a:lvl7pPr marL="3901379" indent="0">
              <a:buNone/>
              <a:defRPr sz="2800"/>
            </a:lvl7pPr>
            <a:lvl8pPr marL="4551609" indent="0">
              <a:buNone/>
              <a:defRPr sz="2800"/>
            </a:lvl8pPr>
            <a:lvl9pPr marL="5201839" indent="0">
              <a:buNone/>
              <a:defRPr sz="28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49032" y="7633547"/>
            <a:ext cx="7802880" cy="1144693"/>
          </a:xfrm>
        </p:spPr>
        <p:txBody>
          <a:bodyPr/>
          <a:lstStyle>
            <a:lvl1pPr marL="0" indent="0">
              <a:buNone/>
              <a:defRPr sz="2000"/>
            </a:lvl1pPr>
            <a:lvl2pPr marL="650230" indent="0">
              <a:buNone/>
              <a:defRPr sz="1700"/>
            </a:lvl2pPr>
            <a:lvl3pPr marL="1300460" indent="0">
              <a:buNone/>
              <a:defRPr sz="1400"/>
            </a:lvl3pPr>
            <a:lvl4pPr marL="1950690" indent="0">
              <a:buNone/>
              <a:defRPr sz="1300"/>
            </a:lvl4pPr>
            <a:lvl5pPr marL="2600919" indent="0">
              <a:buNone/>
              <a:defRPr sz="1300"/>
            </a:lvl5pPr>
            <a:lvl6pPr marL="3251149" indent="0">
              <a:buNone/>
              <a:defRPr sz="1300"/>
            </a:lvl6pPr>
            <a:lvl7pPr marL="3901379" indent="0">
              <a:buNone/>
              <a:defRPr sz="1300"/>
            </a:lvl7pPr>
            <a:lvl8pPr marL="4551609" indent="0">
              <a:buNone/>
              <a:defRPr sz="1300"/>
            </a:lvl8pPr>
            <a:lvl9pPr marL="5201839" indent="0">
              <a:buNone/>
              <a:defRPr sz="13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BD5CE3-F5F3-6648-A5EB-CF0FE15E520D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40158056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50240" y="390596"/>
            <a:ext cx="11704320" cy="1625600"/>
          </a:xfrm>
          <a:prstGeom prst="rect">
            <a:avLst/>
          </a:prstGeom>
        </p:spPr>
        <p:txBody>
          <a:bodyPr vert="horz" lIns="130046" tIns="65023" rIns="130046" bIns="65023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0240" y="2275841"/>
            <a:ext cx="11704320" cy="6436925"/>
          </a:xfrm>
          <a:prstGeom prst="rect">
            <a:avLst/>
          </a:prstGeom>
        </p:spPr>
        <p:txBody>
          <a:bodyPr vert="horz" lIns="130046" tIns="65023" rIns="130046" bIns="65023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50240" y="9040143"/>
            <a:ext cx="3034453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l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5D2046-BC7B-AF49-A085-60EBD9888854}" type="datetime1">
              <a:rPr lang="en-US" smtClean="0"/>
              <a:t>2/6/17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443307" y="9040143"/>
            <a:ext cx="4118187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ct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0107" y="9040143"/>
            <a:ext cx="3034453" cy="519289"/>
          </a:xfrm>
          <a:prstGeom prst="rect">
            <a:avLst/>
          </a:prstGeom>
        </p:spPr>
        <p:txBody>
          <a:bodyPr vert="horz" lIns="130046" tIns="65023" rIns="130046" bIns="65023" rtlCol="0" anchor="ctr"/>
          <a:lstStyle>
            <a:lvl1pPr algn="r">
              <a:defRPr sz="1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36C8A0-BAEB-42C3-A2D9-B1F0D6FD294D}" type="slidenum">
              <a:rPr lang="de-CH" smtClean="0"/>
              <a:pPr/>
              <a:t>‹#›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22407621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71" r:id="rId13"/>
    <p:sldLayoutId id="2147483672" r:id="rId14"/>
    <p:sldLayoutId id="2147483661" r:id="rId15"/>
    <p:sldLayoutId id="2147483662" r:id="rId16"/>
    <p:sldLayoutId id="2147483663" r:id="rId17"/>
    <p:sldLayoutId id="2147483665" r:id="rId18"/>
    <p:sldLayoutId id="2147483666" r:id="rId19"/>
    <p:sldLayoutId id="2147483669" r:id="rId20"/>
    <p:sldLayoutId id="2147483656" r:id="rId21"/>
    <p:sldLayoutId id="2147483673" r:id="rId22"/>
  </p:sldLayoutIdLst>
  <p:hf hdr="0" ftr="0" dt="0"/>
  <p:txStyles>
    <p:titleStyle>
      <a:lvl1pPr algn="ctr" defTabSz="650230" rtl="0" eaLnBrk="1" latinLnBrk="0" hangingPunct="1">
        <a:spcBef>
          <a:spcPct val="0"/>
        </a:spcBef>
        <a:buNone/>
        <a:defRPr sz="6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87672" indent="-487672" algn="l" defTabSz="650230" rtl="0" eaLnBrk="1" latinLnBrk="0" hangingPunct="1">
        <a:spcBef>
          <a:spcPct val="20000"/>
        </a:spcBef>
        <a:buFont typeface="Arial"/>
        <a:buChar char="•"/>
        <a:defRPr sz="4600" kern="1200">
          <a:solidFill>
            <a:schemeClr val="tx1"/>
          </a:solidFill>
          <a:latin typeface="+mn-lt"/>
          <a:ea typeface="+mn-ea"/>
          <a:cs typeface="+mn-cs"/>
        </a:defRPr>
      </a:lvl1pPr>
      <a:lvl2pPr marL="1056623" indent="-406394" algn="l" defTabSz="650230" rtl="0" eaLnBrk="1" latinLnBrk="0" hangingPunct="1">
        <a:spcBef>
          <a:spcPct val="20000"/>
        </a:spcBef>
        <a:buFont typeface="Arial"/>
        <a:buChar char="–"/>
        <a:defRPr sz="4000" kern="1200">
          <a:solidFill>
            <a:schemeClr val="tx1"/>
          </a:solidFill>
          <a:latin typeface="+mn-lt"/>
          <a:ea typeface="+mn-ea"/>
          <a:cs typeface="+mn-cs"/>
        </a:defRPr>
      </a:lvl2pPr>
      <a:lvl3pPr marL="1625575" indent="-325115" algn="l" defTabSz="650230" rtl="0" eaLnBrk="1" latinLnBrk="0" hangingPunct="1">
        <a:spcBef>
          <a:spcPct val="20000"/>
        </a:spcBef>
        <a:buFont typeface="Arial"/>
        <a:buChar char="•"/>
        <a:defRPr sz="3400" kern="1200">
          <a:solidFill>
            <a:schemeClr val="tx1"/>
          </a:solidFill>
          <a:latin typeface="+mn-lt"/>
          <a:ea typeface="+mn-ea"/>
          <a:cs typeface="+mn-cs"/>
        </a:defRPr>
      </a:lvl3pPr>
      <a:lvl4pPr marL="2275804" indent="-325115" algn="l" defTabSz="65023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4pPr>
      <a:lvl5pPr marL="2926034" indent="-325115" algn="l" defTabSz="650230" rtl="0" eaLnBrk="1" latinLnBrk="0" hangingPunct="1">
        <a:spcBef>
          <a:spcPct val="20000"/>
        </a:spcBef>
        <a:buFont typeface="Arial"/>
        <a:buChar char="»"/>
        <a:defRPr sz="2800" kern="1200">
          <a:solidFill>
            <a:schemeClr val="tx1"/>
          </a:solidFill>
          <a:latin typeface="+mn-lt"/>
          <a:ea typeface="+mn-ea"/>
          <a:cs typeface="+mn-cs"/>
        </a:defRPr>
      </a:lvl5pPr>
      <a:lvl6pPr marL="3576264" indent="-325115" algn="l" defTabSz="65023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6pPr>
      <a:lvl7pPr marL="4226494" indent="-325115" algn="l" defTabSz="65023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7pPr>
      <a:lvl8pPr marL="4876724" indent="-325115" algn="l" defTabSz="65023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8pPr>
      <a:lvl9pPr marL="5526954" indent="-325115" algn="l" defTabSz="650230" rtl="0" eaLnBrk="1" latinLnBrk="0" hangingPunct="1">
        <a:spcBef>
          <a:spcPct val="20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50230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00460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50690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00919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251149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01379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551609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01839" algn="l" defTabSz="650230" rtl="0" eaLnBrk="1" latinLnBrk="0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4" Type="http://schemas.openxmlformats.org/officeDocument/2006/relationships/image" Target="../media/image24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4" Type="http://schemas.openxmlformats.org/officeDocument/2006/relationships/image" Target="../media/image15.png"/><Relationship Id="rId5" Type="http://schemas.openxmlformats.org/officeDocument/2006/relationships/image" Target="../media/image16.jpg"/><Relationship Id="rId6" Type="http://schemas.openxmlformats.org/officeDocument/2006/relationships/image" Target="../media/image17.png"/><Relationship Id="rId7" Type="http://schemas.openxmlformats.org/officeDocument/2006/relationships/image" Target="../media/image18.png"/><Relationship Id="rId8" Type="http://schemas.openxmlformats.org/officeDocument/2006/relationships/image" Target="../media/image19.jpg"/><Relationship Id="rId9" Type="http://schemas.openxmlformats.org/officeDocument/2006/relationships/image" Target="../media/image20.emf"/><Relationship Id="rId10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MONROE Update</a:t>
            </a:r>
            <a:endParaRPr lang="en-US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Berlin, July 2016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621986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19021"/>
            <a:ext cx="11704320" cy="1625600"/>
          </a:xfrm>
        </p:spPr>
        <p:txBody>
          <a:bodyPr>
            <a:normAutofit/>
          </a:bodyPr>
          <a:lstStyle/>
          <a:p>
            <a:r>
              <a:rPr lang="en-US" dirty="0" smtClean="0"/>
              <a:t>Subscriptions </a:t>
            </a:r>
            <a:endParaRPr lang="en-US" dirty="0"/>
          </a:p>
        </p:txBody>
      </p:sp>
      <p:graphicFrame>
        <p:nvGraphicFramePr>
          <p:cNvPr id="4" name="Tabella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20861435"/>
              </p:ext>
            </p:extLst>
          </p:nvPr>
        </p:nvGraphicFramePr>
        <p:xfrm>
          <a:off x="1029792" y="2212504"/>
          <a:ext cx="10783146" cy="533187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91573"/>
                <a:gridCol w="5391573"/>
              </a:tblGrid>
              <a:tr h="1018517"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Country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Operators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</a:tr>
              <a:tr h="1018517"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Italy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TIM, Wind and Vodafone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</a:tr>
              <a:tr h="1257131"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Spain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Orange, </a:t>
                      </a:r>
                      <a:r>
                        <a:rPr lang="en-US" sz="3700" dirty="0" err="1" smtClean="0"/>
                        <a:t>Yoigo</a:t>
                      </a:r>
                      <a:r>
                        <a:rPr lang="en-US" sz="3700" dirty="0" smtClean="0"/>
                        <a:t> and Vodafone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</a:tr>
              <a:tr h="1018517"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Sweden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3, </a:t>
                      </a:r>
                      <a:r>
                        <a:rPr lang="en-US" sz="3700" dirty="0" err="1" smtClean="0"/>
                        <a:t>Telia</a:t>
                      </a:r>
                      <a:r>
                        <a:rPr lang="en-US" sz="3700" dirty="0" smtClean="0"/>
                        <a:t> and Telenor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</a:tr>
              <a:tr h="1018517"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Norway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3700" dirty="0" smtClean="0"/>
                        <a:t>Telenor, </a:t>
                      </a:r>
                      <a:r>
                        <a:rPr lang="en-US" sz="3700" dirty="0" err="1" smtClean="0"/>
                        <a:t>Telia</a:t>
                      </a:r>
                      <a:r>
                        <a:rPr lang="en-US" sz="3700" dirty="0" smtClean="0"/>
                        <a:t> and ICE</a:t>
                      </a:r>
                    </a:p>
                  </a:txBody>
                  <a:tcPr marL="130048" marR="130048" marT="65024" marB="65024"/>
                </a:tc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>
          <a:xfrm>
            <a:off x="9970347" y="9234312"/>
            <a:ext cx="3034453" cy="519289"/>
          </a:xfrm>
        </p:spPr>
        <p:txBody>
          <a:bodyPr/>
          <a:lstStyle/>
          <a:p>
            <a:fld id="{ED525286-C7D9-394A-8584-975B4A9D9B99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8992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19021"/>
            <a:ext cx="11704320" cy="1625600"/>
          </a:xfrm>
        </p:spPr>
        <p:txBody>
          <a:bodyPr>
            <a:normAutofit/>
          </a:bodyPr>
          <a:lstStyle/>
          <a:p>
            <a:r>
              <a:rPr lang="en-US" dirty="0" smtClean="0"/>
              <a:t>MONROE Nodes</a:t>
            </a:r>
            <a:endParaRPr lang="en-US" dirty="0"/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920" y="1861368"/>
            <a:ext cx="7152640" cy="3417963"/>
          </a:xfrm>
          <a:prstGeom prst="rect">
            <a:avLst/>
          </a:prstGeom>
        </p:spPr>
      </p:pic>
      <p:pic>
        <p:nvPicPr>
          <p:cNvPr id="4" name="Immagin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1921" y="5601216"/>
            <a:ext cx="7152641" cy="3478921"/>
          </a:xfrm>
          <a:prstGeom prst="rect">
            <a:avLst/>
          </a:prstGeom>
        </p:spPr>
      </p:pic>
      <p:sp>
        <p:nvSpPr>
          <p:cNvPr id="5" name="Content Placeholder 8"/>
          <p:cNvSpPr>
            <a:spLocks noGrp="1"/>
          </p:cNvSpPr>
          <p:nvPr>
            <p:ph idx="1"/>
          </p:nvPr>
        </p:nvSpPr>
        <p:spPr>
          <a:xfrm>
            <a:off x="278675" y="1861368"/>
            <a:ext cx="4598126" cy="7208444"/>
          </a:xfrm>
        </p:spPr>
        <p:txBody>
          <a:bodyPr>
            <a:normAutofit/>
          </a:bodyPr>
          <a:lstStyle/>
          <a:p>
            <a:endParaRPr lang="en-US" dirty="0" smtClean="0"/>
          </a:p>
          <a:p>
            <a:r>
              <a:rPr lang="en-US" dirty="0" smtClean="0"/>
              <a:t>Stationary nodes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 smtClean="0"/>
          </a:p>
          <a:p>
            <a:r>
              <a:rPr lang="en-US" dirty="0"/>
              <a:t>M</a:t>
            </a:r>
            <a:r>
              <a:rPr lang="en-US" dirty="0" smtClean="0"/>
              <a:t>obile nodes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970347" y="9235926"/>
            <a:ext cx="3034453" cy="519289"/>
          </a:xfrm>
        </p:spPr>
        <p:txBody>
          <a:bodyPr/>
          <a:lstStyle/>
          <a:p>
            <a:fld id="{ED525286-C7D9-394A-8584-975B4A9D9B99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98444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MONROE NODES </a:t>
            </a:r>
            <a:r>
              <a:rPr lang="mr-IN" dirty="0" smtClean="0"/>
              <a:t>–</a:t>
            </a:r>
            <a:r>
              <a:rPr lang="en-US" dirty="0" smtClean="0"/>
              <a:t> battery issues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12</a:t>
            </a:fld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200" y="1756270"/>
            <a:ext cx="10058400" cy="754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762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MONROE Nodes </a:t>
            </a:r>
            <a:r>
              <a:rPr lang="mr-IN" dirty="0" smtClean="0"/>
              <a:t>–</a:t>
            </a:r>
            <a:r>
              <a:rPr lang="en-US" dirty="0" smtClean="0"/>
              <a:t> Current Issues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We observed that the batteries of some of the ZTE </a:t>
            </a:r>
            <a:r>
              <a:rPr lang="en-US" dirty="0" err="1" smtClean="0"/>
              <a:t>MiFis</a:t>
            </a:r>
            <a:r>
              <a:rPr lang="en-US" dirty="0" smtClean="0"/>
              <a:t> were bloated </a:t>
            </a:r>
            <a:r>
              <a:rPr lang="mr-IN" dirty="0" smtClean="0"/>
              <a:t>–</a:t>
            </a:r>
            <a:r>
              <a:rPr lang="en-US" dirty="0" smtClean="0"/>
              <a:t> power management issues in the </a:t>
            </a:r>
            <a:r>
              <a:rPr lang="en-US" dirty="0" err="1" smtClean="0"/>
              <a:t>yepkit</a:t>
            </a:r>
            <a:r>
              <a:rPr lang="en-US" dirty="0" smtClean="0"/>
              <a:t> hub </a:t>
            </a:r>
          </a:p>
          <a:p>
            <a:r>
              <a:rPr lang="en-US" dirty="0" smtClean="0"/>
              <a:t>Assessing new design solutions</a:t>
            </a:r>
          </a:p>
          <a:p>
            <a:pPr lvl="1"/>
            <a:r>
              <a:rPr lang="en-US" dirty="0" smtClean="0"/>
              <a:t>APU1 (Internal Modem + </a:t>
            </a:r>
            <a:r>
              <a:rPr lang="en-US" dirty="0" err="1" smtClean="0"/>
              <a:t>WiFi</a:t>
            </a:r>
            <a:r>
              <a:rPr lang="en-US" dirty="0" smtClean="0"/>
              <a:t>) + APU2 (2 internal modems) system </a:t>
            </a:r>
            <a:endParaRPr lang="en-US" dirty="0"/>
          </a:p>
          <a:p>
            <a:pPr lvl="1"/>
            <a:r>
              <a:rPr lang="en-US" dirty="0" smtClean="0"/>
              <a:t>Two standalone APUs measuring three MBB providers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167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MONROE Nodes </a:t>
            </a:r>
            <a:r>
              <a:rPr lang="mr-IN" dirty="0"/>
              <a:t>–</a:t>
            </a:r>
            <a:r>
              <a:rPr lang="en-US" dirty="0"/>
              <a:t> Current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Deployment stalled and we will be delaying opening the platform (5 months extension)</a:t>
            </a:r>
          </a:p>
          <a:p>
            <a:r>
              <a:rPr lang="en-US" dirty="0" smtClean="0"/>
              <a:t>Within MAMI </a:t>
            </a:r>
            <a:r>
              <a:rPr lang="mr-IN" dirty="0" smtClean="0"/>
              <a:t>–</a:t>
            </a:r>
            <a:r>
              <a:rPr lang="en-US" dirty="0" smtClean="0"/>
              <a:t> coordination with MONROE to run experiments on current nodes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85815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 smtClean="0"/>
              <a:t>Revelio</a:t>
            </a:r>
            <a:r>
              <a:rPr lang="en-US" dirty="0" smtClean="0"/>
              <a:t> Update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8705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Revelio</a:t>
            </a:r>
            <a:r>
              <a:rPr lang="en-US" dirty="0" smtClean="0"/>
              <a:t> Update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Resubmission to TMA </a:t>
            </a:r>
            <a:r>
              <a:rPr lang="mr-IN" dirty="0" smtClean="0"/>
              <a:t>–</a:t>
            </a:r>
            <a:r>
              <a:rPr lang="en-US" dirty="0" smtClean="0"/>
              <a:t> measurements in FCC MBA and RIPE</a:t>
            </a:r>
          </a:p>
          <a:p>
            <a:r>
              <a:rPr lang="en-US" dirty="0" smtClean="0"/>
              <a:t>CGN characterization </a:t>
            </a:r>
            <a:r>
              <a:rPr lang="mr-IN" dirty="0" smtClean="0"/>
              <a:t>–</a:t>
            </a:r>
            <a:r>
              <a:rPr lang="en-US" smtClean="0"/>
              <a:t> external users of MONROE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CA36C8A0-BAEB-42C3-A2D9-B1F0D6FD294D}" type="slidenum">
              <a:rPr lang="de-CH" smtClean="0"/>
              <a:pPr/>
              <a:t>16</a:t>
            </a:fld>
            <a:endParaRPr lang="de-CH" dirty="0" smtClean="0"/>
          </a:p>
        </p:txBody>
      </p:sp>
    </p:spTree>
    <p:extLst>
      <p:ext uri="{BB962C8B-B14F-4D97-AF65-F5344CB8AC3E}">
        <p14:creationId xmlns:p14="http://schemas.microsoft.com/office/powerpoint/2010/main" val="694490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499051" y="4326395"/>
            <a:ext cx="2006699" cy="1100812"/>
          </a:xfrm>
          <a:prstGeom prst="rect">
            <a:avLst/>
          </a:prstGeom>
          <a:noFill/>
        </p:spPr>
        <p:txBody>
          <a:bodyPr wrap="none" lIns="130046" tIns="65023" rIns="130046" bIns="65023" rtlCol="0" anchor="ctr">
            <a:spAutoFit/>
          </a:bodyPr>
          <a:lstStyle/>
          <a:p>
            <a:pPr algn="ctr"/>
            <a:r>
              <a:rPr lang="en-GB" sz="6300" b="1" dirty="0">
                <a:solidFill>
                  <a:schemeClr val="accent1"/>
                </a:solidFill>
                <a:latin typeface="+mj-lt"/>
              </a:rPr>
              <a:t>Q&amp;A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7204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1" y="214489"/>
            <a:ext cx="12144587" cy="1020516"/>
          </a:xfrm>
        </p:spPr>
        <p:txBody>
          <a:bodyPr>
            <a:noAutofit/>
          </a:bodyPr>
          <a:lstStyle/>
          <a:p>
            <a:r>
              <a:rPr lang="en-US" sz="5700" b="1" dirty="0" smtClean="0"/>
              <a:t>MONROE Status </a:t>
            </a:r>
            <a:r>
              <a:rPr lang="en-US" sz="5700" b="1" dirty="0"/>
              <a:t>and Timeline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4294967295"/>
          </p:nvPr>
        </p:nvSpPr>
        <p:spPr>
          <a:xfrm>
            <a:off x="696692" y="1508519"/>
            <a:ext cx="11537244" cy="8103164"/>
          </a:xfrm>
        </p:spPr>
        <p:txBody>
          <a:bodyPr>
            <a:noAutofit/>
          </a:bodyPr>
          <a:lstStyle/>
          <a:p>
            <a:endParaRPr lang="en-US" sz="4000" dirty="0" smtClean="0"/>
          </a:p>
          <a:p>
            <a:r>
              <a:rPr lang="en-US" sz="4000" dirty="0" smtClean="0"/>
              <a:t>Started </a:t>
            </a:r>
            <a:r>
              <a:rPr lang="en-US" sz="4000" dirty="0"/>
              <a:t>March 1</a:t>
            </a:r>
            <a:r>
              <a:rPr lang="en-US" sz="4000" baseline="30000" dirty="0"/>
              <a:t>st</a:t>
            </a:r>
            <a:r>
              <a:rPr lang="en-US" sz="4000" dirty="0"/>
              <a:t> 2015 (will run 3 years)</a:t>
            </a:r>
          </a:p>
          <a:p>
            <a:r>
              <a:rPr lang="en-US" sz="4000" dirty="0"/>
              <a:t>Prototype implementation is ready (March 2016)</a:t>
            </a:r>
          </a:p>
          <a:p>
            <a:endParaRPr lang="en-US" sz="4000" dirty="0"/>
          </a:p>
          <a:p>
            <a:r>
              <a:rPr lang="en-US" sz="4000" dirty="0"/>
              <a:t>Node deployment is under way (September 2016)</a:t>
            </a:r>
          </a:p>
          <a:p>
            <a:r>
              <a:rPr lang="en-US" sz="4000" dirty="0"/>
              <a:t>User feedback on the platform due September 2016</a:t>
            </a:r>
          </a:p>
          <a:p>
            <a:endParaRPr lang="en-US" sz="4000" dirty="0"/>
          </a:p>
          <a:p>
            <a:r>
              <a:rPr lang="en-US" sz="4000" dirty="0" err="1"/>
              <a:t>Testbed</a:t>
            </a:r>
            <a:r>
              <a:rPr lang="en-US" sz="4000" dirty="0"/>
              <a:t> final implementation is complete and platform open to all users in March 2017</a:t>
            </a:r>
          </a:p>
          <a:p>
            <a:pPr marL="81279" indent="0">
              <a:buNone/>
            </a:pPr>
            <a:endParaRPr lang="en-US" sz="4000" dirty="0">
              <a:solidFill>
                <a:srgbClr val="800000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4590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3" name="Straight Arrow Connector 132"/>
          <p:cNvCxnSpPr/>
          <p:nvPr/>
        </p:nvCxnSpPr>
        <p:spPr>
          <a:xfrm flipH="1" flipV="1">
            <a:off x="3430400" y="7475200"/>
            <a:ext cx="716800" cy="0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Arrow Connector 140"/>
          <p:cNvCxnSpPr>
            <a:stCxn id="140" idx="2"/>
            <a:endCxn id="135" idx="0"/>
          </p:cNvCxnSpPr>
          <p:nvPr/>
        </p:nvCxnSpPr>
        <p:spPr>
          <a:xfrm flipH="1" flipV="1">
            <a:off x="8190926" y="7240915"/>
            <a:ext cx="575" cy="49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Elbow Connector 5"/>
          <p:cNvCxnSpPr>
            <a:stCxn id="165" idx="3"/>
            <a:endCxn id="174" idx="2"/>
          </p:cNvCxnSpPr>
          <p:nvPr/>
        </p:nvCxnSpPr>
        <p:spPr>
          <a:xfrm rot="16200000" flipH="1">
            <a:off x="4819480" y="7874008"/>
            <a:ext cx="554780" cy="837131"/>
          </a:xfrm>
          <a:prstGeom prst="bent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Arrow Connector 149"/>
          <p:cNvCxnSpPr/>
          <p:nvPr/>
        </p:nvCxnSpPr>
        <p:spPr>
          <a:xfrm flipH="1">
            <a:off x="8964362" y="2801649"/>
            <a:ext cx="8959" cy="32810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Elbow Connector 150"/>
          <p:cNvCxnSpPr/>
          <p:nvPr/>
        </p:nvCxnSpPr>
        <p:spPr>
          <a:xfrm>
            <a:off x="11161600" y="3771126"/>
            <a:ext cx="460800" cy="2306233"/>
          </a:xfrm>
          <a:prstGeom prst="bentConnector2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Arrow Connector 151"/>
          <p:cNvCxnSpPr/>
          <p:nvPr/>
        </p:nvCxnSpPr>
        <p:spPr>
          <a:xfrm>
            <a:off x="12253444" y="2215320"/>
            <a:ext cx="8971" cy="3840000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/>
          <p:nvPr/>
        </p:nvCxnSpPr>
        <p:spPr>
          <a:xfrm>
            <a:off x="4151727" y="2215321"/>
            <a:ext cx="0" cy="901596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5" name="Straight Arrow Connector 64"/>
          <p:cNvCxnSpPr/>
          <p:nvPr/>
        </p:nvCxnSpPr>
        <p:spPr>
          <a:xfrm>
            <a:off x="11896445" y="2801649"/>
            <a:ext cx="8971" cy="325350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0" name="Down Arrow 119"/>
          <p:cNvSpPr/>
          <p:nvPr/>
        </p:nvSpPr>
        <p:spPr>
          <a:xfrm>
            <a:off x="9074758" y="4465674"/>
            <a:ext cx="301507" cy="354261"/>
          </a:xfrm>
          <a:prstGeom prst="downArrow">
            <a:avLst/>
          </a:prstGeom>
          <a:solidFill>
            <a:srgbClr val="AD0000"/>
          </a:solidFill>
          <a:ln>
            <a:solidFill>
              <a:srgbClr val="AD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130046" tIns="65023" rIns="130046" bIns="65023" rtlCol="0" anchor="ctr"/>
          <a:lstStyle/>
          <a:p>
            <a:pPr algn="ctr"/>
            <a:endParaRPr lang="en-US" dirty="0"/>
          </a:p>
        </p:txBody>
      </p:sp>
      <p:sp>
        <p:nvSpPr>
          <p:cNvPr id="146" name="Down Arrow 145"/>
          <p:cNvSpPr/>
          <p:nvPr/>
        </p:nvSpPr>
        <p:spPr>
          <a:xfrm>
            <a:off x="4194822" y="4479007"/>
            <a:ext cx="301507" cy="349898"/>
          </a:xfrm>
          <a:prstGeom prst="downArrow">
            <a:avLst/>
          </a:prstGeom>
          <a:solidFill>
            <a:srgbClr val="AD0000"/>
          </a:solidFill>
          <a:ln>
            <a:solidFill>
              <a:srgbClr val="AD0000"/>
            </a:solidFill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lIns="130046" tIns="65023" rIns="130046" bIns="65023" rtlCol="0" anchor="ctr"/>
          <a:lstStyle/>
          <a:p>
            <a:pPr algn="ctr"/>
            <a:endParaRPr lang="en-US" dirty="0"/>
          </a:p>
        </p:txBody>
      </p:sp>
      <p:sp>
        <p:nvSpPr>
          <p:cNvPr id="130" name="TextBox 129"/>
          <p:cNvSpPr txBox="1"/>
          <p:nvPr/>
        </p:nvSpPr>
        <p:spPr>
          <a:xfrm>
            <a:off x="7017681" y="8365421"/>
            <a:ext cx="1362614" cy="654536"/>
          </a:xfrm>
          <a:prstGeom prst="rect">
            <a:avLst/>
          </a:prstGeom>
          <a:solidFill>
            <a:srgbClr val="E5AAAB"/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r"/>
            <a:r>
              <a:rPr lang="en-US" sz="1700" b="1" dirty="0"/>
              <a:t>OPEN DATA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80593"/>
            <a:ext cx="11704320" cy="1625600"/>
          </a:xfrm>
        </p:spPr>
        <p:txBody>
          <a:bodyPr/>
          <a:lstStyle/>
          <a:p>
            <a:pPr algn="l"/>
            <a:r>
              <a:rPr lang="en-US" dirty="0" smtClean="0"/>
              <a:t>The MONROE system</a:t>
            </a:r>
            <a:endParaRPr lang="en-US" dirty="0"/>
          </a:p>
        </p:txBody>
      </p:sp>
      <p:pic>
        <p:nvPicPr>
          <p:cNvPr id="4" name="Content Placeholder 3" descr="monroe_slides_bottomline.pdf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9" b="13339"/>
          <a:stretch>
            <a:fillRect/>
          </a:stretch>
        </p:blipFill>
        <p:spPr/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3</a:t>
            </a:fld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2230159" y="4848274"/>
            <a:ext cx="8898908" cy="1497243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dirty="0"/>
          </a:p>
        </p:txBody>
      </p:sp>
      <p:sp>
        <p:nvSpPr>
          <p:cNvPr id="122" name="TextBox 121"/>
          <p:cNvSpPr txBox="1"/>
          <p:nvPr/>
        </p:nvSpPr>
        <p:spPr>
          <a:xfrm>
            <a:off x="3513501" y="4934373"/>
            <a:ext cx="2331994" cy="392926"/>
          </a:xfrm>
          <a:prstGeom prst="rect">
            <a:avLst/>
          </a:prstGeom>
          <a:solidFill>
            <a:srgbClr val="FF5D5F">
              <a:alpha val="30000"/>
            </a:srgbClr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dirty="0"/>
              <a:t>MONROE</a:t>
            </a:r>
            <a:endParaRPr lang="nb-NO" sz="1700" b="1" dirty="0"/>
          </a:p>
        </p:txBody>
      </p:sp>
      <p:sp>
        <p:nvSpPr>
          <p:cNvPr id="123" name="TextBox 122"/>
          <p:cNvSpPr txBox="1"/>
          <p:nvPr/>
        </p:nvSpPr>
        <p:spPr>
          <a:xfrm>
            <a:off x="7345437" y="5371602"/>
            <a:ext cx="1678118" cy="393954"/>
          </a:xfrm>
          <a:prstGeom prst="rect">
            <a:avLst/>
          </a:prstGeom>
          <a:solidFill>
            <a:srgbClr val="FF5D5F">
              <a:alpha val="30000"/>
            </a:srgbClr>
          </a:solidFill>
          <a:ln w="19050">
            <a:solidFill>
              <a:srgbClr val="800000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dirty="0"/>
              <a:t>MPLANE</a:t>
            </a:r>
            <a:endParaRPr lang="nb-NO" sz="1700" b="1" dirty="0"/>
          </a:p>
        </p:txBody>
      </p:sp>
      <p:cxnSp>
        <p:nvCxnSpPr>
          <p:cNvPr id="124" name="Straight Arrow Connector 123"/>
          <p:cNvCxnSpPr>
            <a:endCxn id="123" idx="0"/>
          </p:cNvCxnSpPr>
          <p:nvPr/>
        </p:nvCxnSpPr>
        <p:spPr>
          <a:xfrm>
            <a:off x="8184496" y="4446243"/>
            <a:ext cx="0" cy="925358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TextBox 124"/>
          <p:cNvSpPr txBox="1"/>
          <p:nvPr/>
        </p:nvSpPr>
        <p:spPr>
          <a:xfrm>
            <a:off x="9345749" y="5367499"/>
            <a:ext cx="1669729" cy="393954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dirty="0">
                <a:solidFill>
                  <a:srgbClr val="000000"/>
                </a:solidFill>
              </a:rPr>
              <a:t>EXTERNAL</a:t>
            </a:r>
            <a:endParaRPr lang="nb-NO" sz="1700" b="1" dirty="0">
              <a:solidFill>
                <a:srgbClr val="000000"/>
              </a:solidFill>
            </a:endParaRPr>
          </a:p>
        </p:txBody>
      </p:sp>
      <p:cxnSp>
        <p:nvCxnSpPr>
          <p:cNvPr id="126" name="Straight Arrow Connector 125"/>
          <p:cNvCxnSpPr>
            <a:endCxn id="125" idx="0"/>
          </p:cNvCxnSpPr>
          <p:nvPr/>
        </p:nvCxnSpPr>
        <p:spPr>
          <a:xfrm>
            <a:off x="10180614" y="4485114"/>
            <a:ext cx="0" cy="882384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4" name="Can 173"/>
          <p:cNvSpPr/>
          <p:nvPr/>
        </p:nvSpPr>
        <p:spPr>
          <a:xfrm>
            <a:off x="5515436" y="7977400"/>
            <a:ext cx="1020618" cy="1185128"/>
          </a:xfrm>
          <a:prstGeom prst="can">
            <a:avLst/>
          </a:prstGeom>
          <a:solidFill>
            <a:srgbClr val="E5AAAB"/>
          </a:solidFill>
          <a:ln>
            <a:solidFill>
              <a:srgbClr val="8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nb-NO" sz="1700" b="1" dirty="0">
                <a:solidFill>
                  <a:schemeClr val="tx1"/>
                </a:solidFill>
              </a:rPr>
              <a:t>OPEN DATA</a:t>
            </a:r>
          </a:p>
        </p:txBody>
      </p:sp>
      <p:sp>
        <p:nvSpPr>
          <p:cNvPr id="131" name="TextBox 130"/>
          <p:cNvSpPr txBox="1"/>
          <p:nvPr/>
        </p:nvSpPr>
        <p:spPr>
          <a:xfrm>
            <a:off x="1448669" y="7160062"/>
            <a:ext cx="2002138" cy="656590"/>
          </a:xfrm>
          <a:prstGeom prst="rect">
            <a:avLst/>
          </a:prstGeom>
          <a:solidFill>
            <a:srgbClr val="E5AAAB"/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dirty="0"/>
              <a:t>MONROE</a:t>
            </a:r>
          </a:p>
          <a:p>
            <a:pPr algn="ctr"/>
            <a:r>
              <a:rPr lang="en-US" sz="1700" b="1" dirty="0"/>
              <a:t>VISUALIZATION</a:t>
            </a:r>
            <a:endParaRPr lang="nb-NO" sz="1700" b="1" dirty="0"/>
          </a:p>
        </p:txBody>
      </p:sp>
      <p:cxnSp>
        <p:nvCxnSpPr>
          <p:cNvPr id="132" name="Straight Arrow Connector 131"/>
          <p:cNvCxnSpPr>
            <a:stCxn id="122" idx="2"/>
            <a:endCxn id="71" idx="0"/>
          </p:cNvCxnSpPr>
          <p:nvPr/>
        </p:nvCxnSpPr>
        <p:spPr>
          <a:xfrm flipH="1">
            <a:off x="4675092" y="5327299"/>
            <a:ext cx="4406" cy="469198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Arrow Connector 133"/>
          <p:cNvCxnSpPr>
            <a:stCxn id="123" idx="2"/>
            <a:endCxn id="140" idx="0"/>
          </p:cNvCxnSpPr>
          <p:nvPr/>
        </p:nvCxnSpPr>
        <p:spPr>
          <a:xfrm>
            <a:off x="8184496" y="5765556"/>
            <a:ext cx="7005" cy="856552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4"/>
          <p:cNvSpPr txBox="1"/>
          <p:nvPr/>
        </p:nvSpPr>
        <p:spPr>
          <a:xfrm>
            <a:off x="7192526" y="7240915"/>
            <a:ext cx="1996800" cy="623759"/>
          </a:xfrm>
          <a:prstGeom prst="rect">
            <a:avLst/>
          </a:prstGeom>
          <a:solidFill>
            <a:srgbClr val="E5AAAB"/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 anchor="ctr" anchorCtr="0">
            <a:spAutoFit/>
          </a:bodyPr>
          <a:lstStyle/>
          <a:p>
            <a:pPr algn="ctr"/>
            <a:r>
              <a:rPr lang="en-US" sz="1600" b="1" dirty="0" err="1"/>
              <a:t>mPlane</a:t>
            </a:r>
            <a:r>
              <a:rPr lang="en-US" sz="1600" b="1" dirty="0"/>
              <a:t> </a:t>
            </a:r>
            <a:r>
              <a:rPr lang="en-US" sz="1600" b="1" dirty="0" err="1"/>
              <a:t>Visualisation</a:t>
            </a:r>
            <a:endParaRPr lang="nb-NO" sz="1600" b="1" dirty="0"/>
          </a:p>
        </p:txBody>
      </p:sp>
      <p:sp>
        <p:nvSpPr>
          <p:cNvPr id="136" name="Rectangle 135"/>
          <p:cNvSpPr/>
          <p:nvPr/>
        </p:nvSpPr>
        <p:spPr>
          <a:xfrm>
            <a:off x="2223035" y="3142516"/>
            <a:ext cx="8916848" cy="1342598"/>
          </a:xfrm>
          <a:prstGeom prst="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137" name="TextBox 136"/>
          <p:cNvSpPr txBox="1"/>
          <p:nvPr/>
        </p:nvSpPr>
        <p:spPr>
          <a:xfrm>
            <a:off x="2175971" y="4906989"/>
            <a:ext cx="2303369" cy="875453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2000" b="1" dirty="0"/>
              <a:t>REMOTE</a:t>
            </a:r>
            <a:endParaRPr lang="en-US" sz="700" b="1" dirty="0"/>
          </a:p>
          <a:p>
            <a:endParaRPr lang="en-US" sz="700" b="1" dirty="0"/>
          </a:p>
          <a:p>
            <a:r>
              <a:rPr lang="en-US" sz="2000" b="1" dirty="0"/>
              <a:t>REPOSITORY</a:t>
            </a:r>
          </a:p>
        </p:txBody>
      </p:sp>
      <p:grpSp>
        <p:nvGrpSpPr>
          <p:cNvPr id="138" name="Group 137"/>
          <p:cNvGrpSpPr/>
          <p:nvPr/>
        </p:nvGrpSpPr>
        <p:grpSpPr>
          <a:xfrm>
            <a:off x="7306321" y="3381523"/>
            <a:ext cx="1799680" cy="1047728"/>
            <a:chOff x="6625046" y="1229840"/>
            <a:chExt cx="1811646" cy="1566947"/>
          </a:xfrm>
        </p:grpSpPr>
        <p:sp>
          <p:nvSpPr>
            <p:cNvPr id="172" name="Oval 171"/>
            <p:cNvSpPr/>
            <p:nvPr/>
          </p:nvSpPr>
          <p:spPr>
            <a:xfrm>
              <a:off x="6625046" y="1229840"/>
              <a:ext cx="1811646" cy="1566947"/>
            </a:xfrm>
            <a:prstGeom prst="ellipse">
              <a:avLst/>
            </a:prstGeom>
            <a:solidFill>
              <a:srgbClr val="FF5D5F">
                <a:alpha val="30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600" b="1" dirty="0">
                <a:solidFill>
                  <a:schemeClr val="tx1"/>
                </a:solidFill>
              </a:endParaRPr>
            </a:p>
          </p:txBody>
        </p:sp>
        <p:sp>
          <p:nvSpPr>
            <p:cNvPr id="173" name="TextBox 172"/>
            <p:cNvSpPr txBox="1"/>
            <p:nvPr/>
          </p:nvSpPr>
          <p:spPr>
            <a:xfrm>
              <a:off x="7028358" y="1668680"/>
              <a:ext cx="1019639" cy="5293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b="1" i="1" dirty="0" err="1"/>
                <a:t>mPlane</a:t>
              </a:r>
              <a:endParaRPr lang="en-US" sz="1700" b="1" i="1" dirty="0"/>
            </a:p>
          </p:txBody>
        </p:sp>
      </p:grpSp>
      <p:grpSp>
        <p:nvGrpSpPr>
          <p:cNvPr id="139" name="Group 138"/>
          <p:cNvGrpSpPr/>
          <p:nvPr/>
        </p:nvGrpSpPr>
        <p:grpSpPr>
          <a:xfrm>
            <a:off x="9172882" y="3426380"/>
            <a:ext cx="1906657" cy="1043624"/>
            <a:chOff x="9091033" y="1314321"/>
            <a:chExt cx="1811646" cy="1786612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69" name="Oval 168"/>
            <p:cNvSpPr/>
            <p:nvPr/>
          </p:nvSpPr>
          <p:spPr>
            <a:xfrm>
              <a:off x="9091033" y="1314321"/>
              <a:ext cx="1811646" cy="1720505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170" name="TextBox 169"/>
            <p:cNvSpPr txBox="1"/>
            <p:nvPr/>
          </p:nvSpPr>
          <p:spPr>
            <a:xfrm>
              <a:off x="9144461" y="1599291"/>
              <a:ext cx="1707497" cy="150164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b="1" dirty="0">
                  <a:solidFill>
                    <a:srgbClr val="000000"/>
                  </a:solidFill>
                </a:rPr>
                <a:t> External User’s</a:t>
              </a:r>
            </a:p>
            <a:p>
              <a:pPr algn="ctr"/>
              <a:r>
                <a:rPr lang="en-US" sz="1700" b="1" i="1" dirty="0">
                  <a:solidFill>
                    <a:srgbClr val="000000"/>
                  </a:solidFill>
                </a:rPr>
                <a:t>Experiments</a:t>
              </a:r>
              <a:endParaRPr lang="nb-NO" sz="1700" b="1" i="1" dirty="0">
                <a:solidFill>
                  <a:srgbClr val="000000"/>
                </a:solidFill>
              </a:endParaRPr>
            </a:p>
          </p:txBody>
        </p:sp>
      </p:grpSp>
      <p:sp>
        <p:nvSpPr>
          <p:cNvPr id="140" name="TextBox 139"/>
          <p:cNvSpPr txBox="1"/>
          <p:nvPr/>
        </p:nvSpPr>
        <p:spPr>
          <a:xfrm>
            <a:off x="7138983" y="6622108"/>
            <a:ext cx="2105035" cy="623759"/>
          </a:xfrm>
          <a:prstGeom prst="rect">
            <a:avLst/>
          </a:prstGeom>
          <a:solidFill>
            <a:srgbClr val="E5AAAB"/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600" b="1" i="1" dirty="0"/>
              <a:t>MPLANE REPOSITORY</a:t>
            </a:r>
            <a:endParaRPr lang="nb-NO" sz="1600" b="1" i="1" dirty="0"/>
          </a:p>
        </p:txBody>
      </p:sp>
      <p:cxnSp>
        <p:nvCxnSpPr>
          <p:cNvPr id="142" name="Straight Arrow Connector 141"/>
          <p:cNvCxnSpPr>
            <a:stCxn id="125" idx="2"/>
            <a:endCxn id="143" idx="0"/>
          </p:cNvCxnSpPr>
          <p:nvPr/>
        </p:nvCxnSpPr>
        <p:spPr>
          <a:xfrm flipH="1">
            <a:off x="10179735" y="5761453"/>
            <a:ext cx="879" cy="73467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TextBox 142"/>
          <p:cNvSpPr txBox="1"/>
          <p:nvPr/>
        </p:nvSpPr>
        <p:spPr>
          <a:xfrm>
            <a:off x="9334935" y="6496127"/>
            <a:ext cx="1689600" cy="623759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 w="19050">
            <a:solidFill>
              <a:schemeClr val="tx1"/>
            </a:solidFill>
          </a:ln>
        </p:spPr>
        <p:txBody>
          <a:bodyPr wrap="square" lIns="130046" tIns="65023" rIns="130046" bIns="65023" rtlCol="0" anchor="ctr" anchorCtr="0">
            <a:spAutoFit/>
          </a:bodyPr>
          <a:lstStyle/>
          <a:p>
            <a:pPr algn="ctr"/>
            <a:r>
              <a:rPr lang="en-US" sz="1600" b="1" dirty="0">
                <a:solidFill>
                  <a:srgbClr val="000000"/>
                </a:solidFill>
              </a:rPr>
              <a:t>USERS’ STORAGE</a:t>
            </a:r>
            <a:endParaRPr lang="nb-NO" sz="1600" b="1" dirty="0">
              <a:solidFill>
                <a:srgbClr val="000000"/>
              </a:solidFill>
            </a:endParaRPr>
          </a:p>
        </p:txBody>
      </p:sp>
      <p:cxnSp>
        <p:nvCxnSpPr>
          <p:cNvPr id="145" name="Straight Arrow Connector 144"/>
          <p:cNvCxnSpPr/>
          <p:nvPr/>
        </p:nvCxnSpPr>
        <p:spPr>
          <a:xfrm>
            <a:off x="4689343" y="6268809"/>
            <a:ext cx="3608" cy="473418"/>
          </a:xfrm>
          <a:prstGeom prst="straightConnector1">
            <a:avLst/>
          </a:prstGeom>
          <a:ln w="28575" cmpd="sng"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47" name="Group 146"/>
          <p:cNvGrpSpPr/>
          <p:nvPr/>
        </p:nvGrpSpPr>
        <p:grpSpPr>
          <a:xfrm>
            <a:off x="4160104" y="6751197"/>
            <a:ext cx="1075200" cy="1263987"/>
            <a:chOff x="3128450" y="5423295"/>
            <a:chExt cx="924890" cy="1201001"/>
          </a:xfrm>
          <a:solidFill>
            <a:srgbClr val="FF5D5F">
              <a:alpha val="30000"/>
            </a:srgbClr>
          </a:solidFill>
        </p:grpSpPr>
        <p:sp>
          <p:nvSpPr>
            <p:cNvPr id="165" name="Can 164"/>
            <p:cNvSpPr/>
            <p:nvPr/>
          </p:nvSpPr>
          <p:spPr>
            <a:xfrm>
              <a:off x="3128450" y="5423295"/>
              <a:ext cx="891514" cy="1201001"/>
            </a:xfrm>
            <a:prstGeom prst="can">
              <a:avLst/>
            </a:prstGeom>
            <a:grpFill/>
            <a:ln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3400" b="1" dirty="0">
                <a:solidFill>
                  <a:schemeClr val="tx1"/>
                </a:solidFill>
              </a:endParaRPr>
            </a:p>
          </p:txBody>
        </p:sp>
        <p:sp>
          <p:nvSpPr>
            <p:cNvPr id="166" name="TextBox 165"/>
            <p:cNvSpPr txBox="1"/>
            <p:nvPr/>
          </p:nvSpPr>
          <p:spPr>
            <a:xfrm>
              <a:off x="3129016" y="5788823"/>
              <a:ext cx="924324" cy="55563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MONROEDB</a:t>
              </a:r>
              <a:endParaRPr lang="nb-NO" sz="1600" b="1" dirty="0"/>
            </a:p>
          </p:txBody>
        </p:sp>
      </p:grpSp>
      <p:grpSp>
        <p:nvGrpSpPr>
          <p:cNvPr id="148" name="Group 147"/>
          <p:cNvGrpSpPr/>
          <p:nvPr/>
        </p:nvGrpSpPr>
        <p:grpSpPr>
          <a:xfrm>
            <a:off x="11220597" y="6077360"/>
            <a:ext cx="1537347" cy="2291701"/>
            <a:chOff x="3068663" y="5423294"/>
            <a:chExt cx="1084525" cy="1791249"/>
          </a:xfrm>
          <a:solidFill>
            <a:schemeClr val="accent2">
              <a:lumMod val="40000"/>
              <a:lumOff val="60000"/>
            </a:schemeClr>
          </a:solidFill>
        </p:grpSpPr>
        <p:sp>
          <p:nvSpPr>
            <p:cNvPr id="163" name="Can 162"/>
            <p:cNvSpPr/>
            <p:nvPr/>
          </p:nvSpPr>
          <p:spPr>
            <a:xfrm>
              <a:off x="3068663" y="5423294"/>
              <a:ext cx="1084525" cy="1791249"/>
            </a:xfrm>
            <a:prstGeom prst="can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dirty="0"/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3143680" y="5926935"/>
              <a:ext cx="959987" cy="1034432"/>
            </a:xfrm>
            <a:prstGeom prst="rect">
              <a:avLst/>
            </a:prstGeom>
            <a:ln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Inventory DB</a:t>
              </a:r>
            </a:p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for</a:t>
              </a:r>
            </a:p>
            <a:p>
              <a:pPr algn="ctr"/>
              <a:r>
                <a:rPr lang="en-US" sz="1600" b="1" dirty="0">
                  <a:solidFill>
                    <a:schemeClr val="tx1"/>
                  </a:solidFill>
                </a:rPr>
                <a:t>Maintenance and Operations</a:t>
              </a:r>
              <a:endParaRPr lang="nb-NO" sz="1600" b="1" dirty="0">
                <a:solidFill>
                  <a:schemeClr val="tx1"/>
                </a:solidFill>
              </a:endParaRPr>
            </a:p>
          </p:txBody>
        </p:sp>
      </p:grpSp>
      <p:sp>
        <p:nvSpPr>
          <p:cNvPr id="149" name="TextBox 148"/>
          <p:cNvSpPr txBox="1"/>
          <p:nvPr/>
        </p:nvSpPr>
        <p:spPr>
          <a:xfrm>
            <a:off x="2209055" y="1733821"/>
            <a:ext cx="10168879" cy="481499"/>
          </a:xfrm>
          <a:prstGeom prst="rect">
            <a:avLst/>
          </a:prstGeom>
          <a:solidFill>
            <a:srgbClr val="E5AAAB"/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2300" b="1" dirty="0"/>
              <a:t>User Access and Scheduling System</a:t>
            </a:r>
            <a:endParaRPr lang="nb-NO" sz="2300" b="1" dirty="0"/>
          </a:p>
        </p:txBody>
      </p:sp>
      <p:grpSp>
        <p:nvGrpSpPr>
          <p:cNvPr id="153" name="Group 152"/>
          <p:cNvGrpSpPr/>
          <p:nvPr/>
        </p:nvGrpSpPr>
        <p:grpSpPr>
          <a:xfrm>
            <a:off x="2899225" y="3339862"/>
            <a:ext cx="2876503" cy="1106382"/>
            <a:chOff x="4153134" y="1477549"/>
            <a:chExt cx="1811646" cy="1566947"/>
          </a:xfrm>
        </p:grpSpPr>
        <p:sp>
          <p:nvSpPr>
            <p:cNvPr id="161" name="Oval 160"/>
            <p:cNvSpPr/>
            <p:nvPr/>
          </p:nvSpPr>
          <p:spPr>
            <a:xfrm>
              <a:off x="4153134" y="1477549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600" b="1" dirty="0">
                <a:solidFill>
                  <a:schemeClr val="tx1"/>
                </a:solidFill>
              </a:endParaRPr>
            </a:p>
          </p:txBody>
        </p:sp>
        <p:sp>
          <p:nvSpPr>
            <p:cNvPr id="162" name="TextBox 161"/>
            <p:cNvSpPr txBox="1"/>
            <p:nvPr/>
          </p:nvSpPr>
          <p:spPr>
            <a:xfrm>
              <a:off x="4195857" y="1914207"/>
              <a:ext cx="1749602" cy="5012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b="1" i="1" dirty="0"/>
                <a:t>MONROE Experiments</a:t>
              </a:r>
              <a:endParaRPr lang="nb-NO" sz="1700" b="1" i="1" dirty="0"/>
            </a:p>
          </p:txBody>
        </p:sp>
      </p:grpSp>
      <p:sp>
        <p:nvSpPr>
          <p:cNvPr id="154" name="TextBox 153"/>
          <p:cNvSpPr txBox="1"/>
          <p:nvPr/>
        </p:nvSpPr>
        <p:spPr>
          <a:xfrm>
            <a:off x="2250495" y="3096038"/>
            <a:ext cx="1108379" cy="437727"/>
          </a:xfrm>
          <a:prstGeom prst="rect">
            <a:avLst/>
          </a:prstGeom>
          <a:noFill/>
        </p:spPr>
        <p:txBody>
          <a:bodyPr vert="horz" wrap="square" lIns="130046" tIns="65023" rIns="130046" bIns="65023" rtlCol="0">
            <a:spAutoFit/>
          </a:bodyPr>
          <a:lstStyle/>
          <a:p>
            <a:r>
              <a:rPr lang="en-US" sz="2000" b="1" dirty="0"/>
              <a:t>NODE</a:t>
            </a:r>
          </a:p>
        </p:txBody>
      </p:sp>
      <p:sp>
        <p:nvSpPr>
          <p:cNvPr id="159" name="Rectangle 158"/>
          <p:cNvSpPr/>
          <p:nvPr/>
        </p:nvSpPr>
        <p:spPr>
          <a:xfrm>
            <a:off x="96993" y="3274254"/>
            <a:ext cx="1722365" cy="1073562"/>
          </a:xfrm>
          <a:prstGeom prst="rect">
            <a:avLst/>
          </a:prstGeom>
          <a:solidFill>
            <a:srgbClr val="E5AAAB"/>
          </a:solidFill>
          <a:ln>
            <a:solidFill>
              <a:srgbClr val="9B00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en-US" sz="1600" b="1" dirty="0">
                <a:solidFill>
                  <a:schemeClr val="tx1"/>
                </a:solidFill>
              </a:rPr>
              <a:t>MONROE Measurement Responder</a:t>
            </a:r>
          </a:p>
        </p:txBody>
      </p:sp>
      <p:cxnSp>
        <p:nvCxnSpPr>
          <p:cNvPr id="156" name="Straight Arrow Connector 155"/>
          <p:cNvCxnSpPr>
            <a:stCxn id="159" idx="3"/>
            <a:endCxn id="136" idx="1"/>
          </p:cNvCxnSpPr>
          <p:nvPr/>
        </p:nvCxnSpPr>
        <p:spPr>
          <a:xfrm>
            <a:off x="1819359" y="3811033"/>
            <a:ext cx="403676" cy="2783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7" name="TextBox 156"/>
          <p:cNvSpPr txBox="1"/>
          <p:nvPr/>
        </p:nvSpPr>
        <p:spPr>
          <a:xfrm>
            <a:off x="5450541" y="2331752"/>
            <a:ext cx="6598023" cy="481499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nb-NO" sz="2300" b="1" dirty="0">
                <a:solidFill>
                  <a:schemeClr val="tx1"/>
                </a:solidFill>
              </a:rPr>
              <a:t>Management and Maintenance</a:t>
            </a:r>
          </a:p>
        </p:txBody>
      </p:sp>
      <p:sp>
        <p:nvSpPr>
          <p:cNvPr id="180" name="Oval 179"/>
          <p:cNvSpPr>
            <a:spLocks noChangeAspect="1"/>
          </p:cNvSpPr>
          <p:nvPr/>
        </p:nvSpPr>
        <p:spPr>
          <a:xfrm>
            <a:off x="5609894" y="3177290"/>
            <a:ext cx="1819794" cy="616869"/>
          </a:xfrm>
          <a:prstGeom prst="ellipse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r>
              <a:rPr lang="nb-NO" sz="1500" b="1" dirty="0">
                <a:solidFill>
                  <a:srgbClr val="000000"/>
                </a:solidFill>
              </a:rPr>
              <a:t>Core Components</a:t>
            </a:r>
            <a:endParaRPr lang="nb-NO" sz="900" b="1" dirty="0">
              <a:solidFill>
                <a:srgbClr val="000000"/>
              </a:solidFill>
            </a:endParaRPr>
          </a:p>
          <a:p>
            <a:pPr algn="ctr"/>
            <a:endParaRPr lang="nb-NO" sz="400" b="1" dirty="0">
              <a:solidFill>
                <a:srgbClr val="000000"/>
              </a:solidFill>
            </a:endParaRPr>
          </a:p>
        </p:txBody>
      </p:sp>
      <p:cxnSp>
        <p:nvCxnSpPr>
          <p:cNvPr id="18" name="Curved Connector 17"/>
          <p:cNvCxnSpPr>
            <a:stCxn id="122" idx="3"/>
            <a:endCxn id="130" idx="1"/>
          </p:cNvCxnSpPr>
          <p:nvPr/>
        </p:nvCxnSpPr>
        <p:spPr>
          <a:xfrm>
            <a:off x="5845495" y="5130836"/>
            <a:ext cx="1172186" cy="3561853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1" name="TextBox 70"/>
          <p:cNvSpPr txBox="1"/>
          <p:nvPr/>
        </p:nvSpPr>
        <p:spPr>
          <a:xfrm>
            <a:off x="3464212" y="5796497"/>
            <a:ext cx="2421760" cy="392926"/>
          </a:xfrm>
          <a:prstGeom prst="rect">
            <a:avLst/>
          </a:prstGeom>
          <a:solidFill>
            <a:srgbClr val="FF5D5F">
              <a:alpha val="30000"/>
            </a:srgbClr>
          </a:solidFill>
          <a:ln w="19050">
            <a:solidFill>
              <a:srgbClr val="9B0003"/>
            </a:solidFill>
          </a:ln>
        </p:spPr>
        <p:txBody>
          <a:bodyPr wrap="square" lIns="130046" tIns="65023" rIns="130046" bIns="65023" rtlCol="0" anchor="ctr" anchorCtr="0">
            <a:spAutoFit/>
          </a:bodyPr>
          <a:lstStyle/>
          <a:p>
            <a:pPr algn="ctr"/>
            <a:r>
              <a:rPr lang="en-US" sz="1700" b="1" dirty="0"/>
              <a:t>DATA IMPORTER</a:t>
            </a:r>
            <a:endParaRPr lang="nb-NO" sz="1700" b="1" dirty="0"/>
          </a:p>
        </p:txBody>
      </p:sp>
      <p:grpSp>
        <p:nvGrpSpPr>
          <p:cNvPr id="54" name="Group 53"/>
          <p:cNvGrpSpPr/>
          <p:nvPr/>
        </p:nvGrpSpPr>
        <p:grpSpPr>
          <a:xfrm>
            <a:off x="8436302" y="98772"/>
            <a:ext cx="2132634" cy="1351199"/>
            <a:chOff x="3128450" y="5423295"/>
            <a:chExt cx="924890" cy="1201001"/>
          </a:xfrm>
          <a:solidFill>
            <a:srgbClr val="FF5D5F">
              <a:alpha val="30000"/>
            </a:srgbClr>
          </a:solidFill>
        </p:grpSpPr>
        <p:sp>
          <p:nvSpPr>
            <p:cNvPr id="55" name="Can 54"/>
            <p:cNvSpPr/>
            <p:nvPr/>
          </p:nvSpPr>
          <p:spPr>
            <a:xfrm>
              <a:off x="3128450" y="5423295"/>
              <a:ext cx="891514" cy="1201001"/>
            </a:xfrm>
            <a:prstGeom prst="can">
              <a:avLst/>
            </a:prstGeom>
            <a:grpFill/>
            <a:ln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3400" b="1" dirty="0">
                <a:solidFill>
                  <a:schemeClr val="tx1"/>
                </a:solidFill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129016" y="5788823"/>
              <a:ext cx="924324" cy="73862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/>
                <a:t>Scheduling DB</a:t>
              </a:r>
            </a:p>
            <a:p>
              <a:pPr algn="ctr"/>
              <a:r>
                <a:rPr lang="en-US" sz="1600" b="1" dirty="0"/>
                <a:t>(quotas, current </a:t>
              </a:r>
              <a:r>
                <a:rPr lang="en-US" sz="1600" b="1" dirty="0" err="1"/>
                <a:t>sched</a:t>
              </a:r>
              <a:r>
                <a:rPr lang="en-US" sz="1600" b="1" dirty="0"/>
                <a:t>, past </a:t>
              </a:r>
              <a:r>
                <a:rPr lang="en-US" sz="1600" b="1" dirty="0" err="1"/>
                <a:t>sched</a:t>
              </a:r>
              <a:r>
                <a:rPr lang="en-US" sz="1600" b="1" dirty="0"/>
                <a:t>.)</a:t>
              </a:r>
              <a:endParaRPr lang="nb-NO" sz="1600" b="1" dirty="0"/>
            </a:p>
          </p:txBody>
        </p:sp>
      </p:grpSp>
      <p:cxnSp>
        <p:nvCxnSpPr>
          <p:cNvPr id="58" name="Straight Arrow Connector 57"/>
          <p:cNvCxnSpPr/>
          <p:nvPr/>
        </p:nvCxnSpPr>
        <p:spPr>
          <a:xfrm flipH="1">
            <a:off x="9367306" y="1405717"/>
            <a:ext cx="8959" cy="328105"/>
          </a:xfrm>
          <a:prstGeom prst="straightConnector1">
            <a:avLst/>
          </a:prstGeom>
          <a:ln w="28575" cmpd="sng"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2150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US" dirty="0" smtClean="0"/>
              <a:t>rototype platform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0240" y="1795302"/>
            <a:ext cx="11704320" cy="643692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400" dirty="0"/>
              <a:t>Working prototype 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Nodes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Servers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Scheduler/user access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Databases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Visualization</a:t>
            </a:r>
          </a:p>
          <a:p>
            <a:pPr>
              <a:lnSpc>
                <a:spcPct val="90000"/>
              </a:lnSpc>
            </a:pPr>
            <a:r>
              <a:rPr lang="en-US" sz="2400" dirty="0"/>
              <a:t>Currently used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Several nodes deployed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Mobile and static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Running experiments </a:t>
            </a:r>
          </a:p>
          <a:p>
            <a:pPr lvl="1">
              <a:lnSpc>
                <a:spcPct val="90000"/>
              </a:lnSpc>
            </a:pPr>
            <a:r>
              <a:rPr lang="en-US" sz="2800" dirty="0"/>
              <a:t>Collecting measurements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4</a:t>
            </a:fld>
            <a:endParaRPr lang="en-US"/>
          </a:p>
        </p:txBody>
      </p:sp>
      <p:pic>
        <p:nvPicPr>
          <p:cNvPr id="8" name="Picture 7" descr="P_20160315_111227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06361" y="1795301"/>
            <a:ext cx="2674482" cy="1765780"/>
          </a:xfrm>
          <a:prstGeom prst="rect">
            <a:avLst/>
          </a:prstGeom>
        </p:spPr>
      </p:pic>
      <p:pic>
        <p:nvPicPr>
          <p:cNvPr id="9" name="Picture 8" descr="monroe-vtab-mounting-exampl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390" y="1795301"/>
            <a:ext cx="2674482" cy="1765780"/>
          </a:xfrm>
          <a:prstGeom prst="rect">
            <a:avLst/>
          </a:prstGeom>
        </p:spPr>
      </p:pic>
      <p:pic>
        <p:nvPicPr>
          <p:cNvPr id="10" name="Content Placeholder 3" descr="NewExperiment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151" b="15151"/>
          <a:stretch>
            <a:fillRect/>
          </a:stretch>
        </p:blipFill>
        <p:spPr>
          <a:xfrm>
            <a:off x="920473" y="7292558"/>
            <a:ext cx="2973668" cy="1699824"/>
          </a:xfrm>
          <a:prstGeom prst="rect">
            <a:avLst/>
          </a:prstGeom>
        </p:spPr>
      </p:pic>
      <p:pic>
        <p:nvPicPr>
          <p:cNvPr id="11" name="Picture 10" descr="P_20160429_124836 (1)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3283" b="34491"/>
          <a:stretch/>
        </p:blipFill>
        <p:spPr>
          <a:xfrm>
            <a:off x="6900390" y="3743355"/>
            <a:ext cx="2674482" cy="1673682"/>
          </a:xfrm>
          <a:prstGeom prst="rect">
            <a:avLst/>
          </a:prstGeom>
        </p:spPr>
      </p:pic>
      <p:pic>
        <p:nvPicPr>
          <p:cNvPr id="12" name="Picture 11" descr="visualisationtool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0390" y="7292558"/>
            <a:ext cx="2674482" cy="1699823"/>
          </a:xfrm>
          <a:prstGeom prst="rect">
            <a:avLst/>
          </a:prstGeom>
        </p:spPr>
      </p:pic>
      <p:pic>
        <p:nvPicPr>
          <p:cNvPr id="13" name="Content Placeholder 3" descr="monroe_screenshot.png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375" b="12375"/>
          <a:stretch>
            <a:fillRect/>
          </a:stretch>
        </p:blipFill>
        <p:spPr>
          <a:xfrm>
            <a:off x="9706361" y="7388846"/>
            <a:ext cx="2674482" cy="1699824"/>
          </a:xfrm>
          <a:prstGeom prst="rect">
            <a:avLst/>
          </a:prstGeom>
        </p:spPr>
      </p:pic>
      <p:pic>
        <p:nvPicPr>
          <p:cNvPr id="14" name="Picture 13" descr="^F8FABA4AC1CBC57BE67637610141865B72EBCE724E70D6D5A7^pimgpsh_fullsize_distr.jpg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32644" y="3743355"/>
            <a:ext cx="2674482" cy="3414948"/>
          </a:xfrm>
          <a:prstGeom prst="rect">
            <a:avLst/>
          </a:prstGeom>
        </p:spPr>
      </p:pic>
      <p:pic>
        <p:nvPicPr>
          <p:cNvPr id="15" name="Picture 14" descr="supervisor.pd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74107" y="5557054"/>
            <a:ext cx="2700764" cy="1601249"/>
          </a:xfrm>
          <a:prstGeom prst="rect">
            <a:avLst/>
          </a:prstGeom>
        </p:spPr>
      </p:pic>
      <p:pic>
        <p:nvPicPr>
          <p:cNvPr id="16" name="Picture 15" descr="databasedesign_v2.jpg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4960" y="7292558"/>
            <a:ext cx="2703144" cy="1699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3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MONROE NODE 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07157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Closer look into the </a:t>
            </a:r>
            <a:r>
              <a:rPr lang="en-US" dirty="0" smtClean="0"/>
              <a:t>MONROE node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6</a:t>
            </a:fld>
            <a:endParaRPr lang="en-US"/>
          </a:p>
        </p:txBody>
      </p:sp>
      <p:sp>
        <p:nvSpPr>
          <p:cNvPr id="4" name="Rectangle 3"/>
          <p:cNvSpPr>
            <a:spLocks noChangeAspect="1"/>
          </p:cNvSpPr>
          <p:nvPr/>
        </p:nvSpPr>
        <p:spPr>
          <a:xfrm>
            <a:off x="258910" y="2487182"/>
            <a:ext cx="12458701" cy="570794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Rectangle 4"/>
          <p:cNvSpPr>
            <a:spLocks noChangeAspect="1"/>
          </p:cNvSpPr>
          <p:nvPr/>
        </p:nvSpPr>
        <p:spPr>
          <a:xfrm>
            <a:off x="1064917" y="2593921"/>
            <a:ext cx="11369262" cy="964493"/>
          </a:xfrm>
          <a:prstGeom prst="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Oval 5"/>
          <p:cNvSpPr>
            <a:spLocks noChangeAspect="1"/>
          </p:cNvSpPr>
          <p:nvPr/>
        </p:nvSpPr>
        <p:spPr>
          <a:xfrm>
            <a:off x="9828799" y="2664070"/>
            <a:ext cx="2568011" cy="732598"/>
          </a:xfrm>
          <a:prstGeom prst="ellipse">
            <a:avLst/>
          </a:prstGeom>
          <a:solidFill>
            <a:srgbClr val="E5AAAB"/>
          </a:solidFill>
          <a:ln>
            <a:solidFill>
              <a:srgbClr val="9B000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1600" b="1" dirty="0">
              <a:solidFill>
                <a:srgbClr val="000000"/>
              </a:solidFill>
            </a:endParaRPr>
          </a:p>
          <a:p>
            <a:pPr algn="ctr"/>
            <a:r>
              <a:rPr lang="en-US" sz="1600" b="1" dirty="0">
                <a:solidFill>
                  <a:srgbClr val="000000"/>
                </a:solidFill>
              </a:rPr>
              <a:t>METADATA Multicast</a:t>
            </a:r>
            <a:endParaRPr lang="nb-NO" sz="1600" b="1" dirty="0">
              <a:solidFill>
                <a:srgbClr val="000000"/>
              </a:solidFill>
            </a:endParaRPr>
          </a:p>
          <a:p>
            <a:pPr algn="ctr"/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7" name="Oval 6"/>
          <p:cNvSpPr>
            <a:spLocks noChangeAspect="1"/>
          </p:cNvSpPr>
          <p:nvPr/>
        </p:nvSpPr>
        <p:spPr>
          <a:xfrm>
            <a:off x="2420834" y="2673141"/>
            <a:ext cx="1881594" cy="7325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1600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nb-NO" sz="1600" b="1" dirty="0">
                <a:solidFill>
                  <a:schemeClr val="tx1"/>
                </a:solidFill>
              </a:rPr>
              <a:t>Watchdog</a:t>
            </a:r>
          </a:p>
          <a:p>
            <a:pPr algn="ctr"/>
            <a:endParaRPr lang="en-US" sz="1600" dirty="0"/>
          </a:p>
        </p:txBody>
      </p:sp>
      <p:sp>
        <p:nvSpPr>
          <p:cNvPr id="8" name="TextBox 7"/>
          <p:cNvSpPr txBox="1">
            <a:spLocks noChangeAspect="1"/>
          </p:cNvSpPr>
          <p:nvPr/>
        </p:nvSpPr>
        <p:spPr>
          <a:xfrm>
            <a:off x="1048639" y="2735423"/>
            <a:ext cx="1806431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700" b="1" dirty="0"/>
              <a:t>Core </a:t>
            </a:r>
          </a:p>
          <a:p>
            <a:r>
              <a:rPr lang="en-US" sz="1700" b="1" dirty="0"/>
              <a:t>Components</a:t>
            </a:r>
          </a:p>
        </p:txBody>
      </p:sp>
      <p:sp>
        <p:nvSpPr>
          <p:cNvPr id="9" name="Oval 8"/>
          <p:cNvSpPr>
            <a:spLocks noChangeAspect="1"/>
          </p:cNvSpPr>
          <p:nvPr/>
        </p:nvSpPr>
        <p:spPr>
          <a:xfrm>
            <a:off x="4305548" y="2670673"/>
            <a:ext cx="1819794" cy="7325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600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nb-NO" sz="1600" b="1" dirty="0">
                <a:solidFill>
                  <a:srgbClr val="000000"/>
                </a:solidFill>
              </a:rPr>
              <a:t>Routing</a:t>
            </a:r>
          </a:p>
          <a:p>
            <a:pPr algn="ctr"/>
            <a:endParaRPr lang="en-US" sz="1600" dirty="0"/>
          </a:p>
        </p:txBody>
      </p:sp>
      <p:sp>
        <p:nvSpPr>
          <p:cNvPr id="10" name="Oval 9"/>
          <p:cNvSpPr>
            <a:spLocks noChangeAspect="1"/>
          </p:cNvSpPr>
          <p:nvPr/>
        </p:nvSpPr>
        <p:spPr>
          <a:xfrm>
            <a:off x="7919178" y="2664070"/>
            <a:ext cx="1874431" cy="7325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1600" b="1" dirty="0">
              <a:solidFill>
                <a:srgbClr val="000000"/>
              </a:solidFill>
            </a:endParaRPr>
          </a:p>
          <a:p>
            <a:pPr algn="ctr"/>
            <a:r>
              <a:rPr lang="nb-NO" sz="1600" b="1" dirty="0">
                <a:solidFill>
                  <a:srgbClr val="000000"/>
                </a:solidFill>
              </a:rPr>
              <a:t>Device Listener</a:t>
            </a:r>
          </a:p>
          <a:p>
            <a:pPr algn="ctr"/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11" name="TextBox 10"/>
          <p:cNvSpPr txBox="1">
            <a:spLocks noChangeAspect="1"/>
          </p:cNvSpPr>
          <p:nvPr/>
        </p:nvSpPr>
        <p:spPr>
          <a:xfrm>
            <a:off x="337616" y="2468794"/>
            <a:ext cx="1063447" cy="393954"/>
          </a:xfrm>
          <a:prstGeom prst="rect">
            <a:avLst/>
          </a:prstGeom>
          <a:noFill/>
        </p:spPr>
        <p:txBody>
          <a:bodyPr vert="horz" wrap="square" lIns="130046" tIns="65023" rIns="130046" bIns="65023" rtlCol="0">
            <a:spAutoFit/>
          </a:bodyPr>
          <a:lstStyle/>
          <a:p>
            <a:r>
              <a:rPr lang="en-US" sz="1700" b="1" dirty="0">
                <a:solidFill>
                  <a:srgbClr val="FFFFFF"/>
                </a:solidFill>
              </a:rPr>
              <a:t>NODE</a:t>
            </a:r>
          </a:p>
        </p:txBody>
      </p:sp>
      <p:sp>
        <p:nvSpPr>
          <p:cNvPr id="12" name="Rectangle 11"/>
          <p:cNvSpPr>
            <a:spLocks noChangeAspect="1"/>
          </p:cNvSpPr>
          <p:nvPr/>
        </p:nvSpPr>
        <p:spPr>
          <a:xfrm>
            <a:off x="405015" y="4182704"/>
            <a:ext cx="12179355" cy="3783279"/>
          </a:xfrm>
          <a:prstGeom prst="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7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8426270" y="5160988"/>
            <a:ext cx="1726720" cy="1544960"/>
            <a:chOff x="6625046" y="1229840"/>
            <a:chExt cx="1811646" cy="1566947"/>
          </a:xfrm>
        </p:grpSpPr>
        <p:sp>
          <p:nvSpPr>
            <p:cNvPr id="14" name="Oval 13"/>
            <p:cNvSpPr/>
            <p:nvPr/>
          </p:nvSpPr>
          <p:spPr>
            <a:xfrm>
              <a:off x="6625046" y="1229840"/>
              <a:ext cx="1811646" cy="1566947"/>
            </a:xfrm>
            <a:prstGeom prst="ellipse">
              <a:avLst/>
            </a:prstGeom>
            <a:solidFill>
              <a:srgbClr val="FF5D5F">
                <a:alpha val="30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7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91366" y="1434950"/>
              <a:ext cx="1557802" cy="62431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>
                  <a:solidFill>
                    <a:srgbClr val="AD0000"/>
                  </a:solidFill>
                </a:rPr>
                <a:t>CONTAINER 4 </a:t>
              </a:r>
              <a:endParaRPr lang="nb-NO" sz="1700" b="1" dirty="0">
                <a:solidFill>
                  <a:srgbClr val="AD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19995" y="1840496"/>
              <a:ext cx="1019638" cy="3433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b="1" dirty="0">
                  <a:solidFill>
                    <a:srgbClr val="000000"/>
                  </a:solidFill>
                </a:rPr>
                <a:t>TSTAT</a:t>
              </a:r>
            </a:p>
          </p:txBody>
        </p:sp>
      </p:grp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10638824" y="5135705"/>
            <a:ext cx="1829358" cy="1582271"/>
            <a:chOff x="9091033" y="1237537"/>
            <a:chExt cx="1811646" cy="1566947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8" name="Oval 17"/>
            <p:cNvSpPr/>
            <p:nvPr/>
          </p:nvSpPr>
          <p:spPr>
            <a:xfrm>
              <a:off x="9091033" y="1237537"/>
              <a:ext cx="1811646" cy="1566947"/>
            </a:xfrm>
            <a:prstGeom prst="ellips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700" dirty="0">
                <a:solidFill>
                  <a:schemeClr val="tx1"/>
                </a:solidFill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161511" y="1420307"/>
              <a:ext cx="1707498" cy="6095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>
                  <a:solidFill>
                    <a:srgbClr val="000000"/>
                  </a:solidFill>
                </a:rPr>
                <a:t> CONTAINER X </a:t>
              </a:r>
              <a:endParaRPr lang="nb-NO" sz="1700" b="1" i="1" dirty="0">
                <a:solidFill>
                  <a:srgbClr val="000000"/>
                </a:solidFill>
              </a:endParaRPr>
            </a:p>
          </p:txBody>
        </p:sp>
      </p:grp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520104" y="4267875"/>
            <a:ext cx="3782325" cy="377537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600" b="1" dirty="0"/>
              <a:t>EXPERIMENTS (</a:t>
            </a:r>
            <a:r>
              <a:rPr lang="en-US" sz="1600" b="1" dirty="0" err="1"/>
              <a:t>Docker</a:t>
            </a:r>
            <a:r>
              <a:rPr lang="en-US" sz="1600" b="1" dirty="0"/>
              <a:t> containers)</a:t>
            </a:r>
          </a:p>
        </p:txBody>
      </p:sp>
      <p:sp>
        <p:nvSpPr>
          <p:cNvPr id="23" name="Rounded Rectangle 22"/>
          <p:cNvSpPr>
            <a:spLocks noChangeAspect="1"/>
          </p:cNvSpPr>
          <p:nvPr/>
        </p:nvSpPr>
        <p:spPr>
          <a:xfrm>
            <a:off x="489245" y="5026964"/>
            <a:ext cx="7436426" cy="2777273"/>
          </a:xfrm>
          <a:prstGeom prst="roundRect">
            <a:avLst/>
          </a:prstGeom>
          <a:solidFill>
            <a:schemeClr val="bg2">
              <a:lumMod val="75000"/>
              <a:alpha val="5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1700"/>
          </a:p>
        </p:txBody>
      </p:sp>
      <p:grpSp>
        <p:nvGrpSpPr>
          <p:cNvPr id="24" name="Group 23"/>
          <p:cNvGrpSpPr>
            <a:grpSpLocks noChangeAspect="1"/>
          </p:cNvGrpSpPr>
          <p:nvPr/>
        </p:nvGrpSpPr>
        <p:grpSpPr>
          <a:xfrm>
            <a:off x="5353775" y="5160988"/>
            <a:ext cx="2082813" cy="2054922"/>
            <a:chOff x="4276019" y="1237960"/>
            <a:chExt cx="1811646" cy="1566947"/>
          </a:xfrm>
        </p:grpSpPr>
        <p:sp>
          <p:nvSpPr>
            <p:cNvPr id="25" name="Oval 24"/>
            <p:cNvSpPr/>
            <p:nvPr/>
          </p:nvSpPr>
          <p:spPr>
            <a:xfrm>
              <a:off x="4276019" y="1237960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7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61030" y="1411858"/>
              <a:ext cx="1557802" cy="26989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>
                  <a:solidFill>
                    <a:srgbClr val="AD0000"/>
                  </a:solidFill>
                </a:rPr>
                <a:t>CONTAINER 3 </a:t>
              </a:r>
              <a:endParaRPr lang="nb-NO" sz="1700" b="1" dirty="0">
                <a:solidFill>
                  <a:srgbClr val="AD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368488" y="1687879"/>
              <a:ext cx="1557801" cy="633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ALL METADATA to be exported to the DB</a:t>
              </a:r>
            </a:p>
          </p:txBody>
        </p:sp>
      </p:grpSp>
      <p:grpSp>
        <p:nvGrpSpPr>
          <p:cNvPr id="32" name="Group 31"/>
          <p:cNvGrpSpPr>
            <a:grpSpLocks noChangeAspect="1"/>
          </p:cNvGrpSpPr>
          <p:nvPr/>
        </p:nvGrpSpPr>
        <p:grpSpPr>
          <a:xfrm>
            <a:off x="2974923" y="5146097"/>
            <a:ext cx="2161186" cy="2084139"/>
            <a:chOff x="4341119" y="1237960"/>
            <a:chExt cx="1791462" cy="2113799"/>
          </a:xfrm>
        </p:grpSpPr>
        <p:sp>
          <p:nvSpPr>
            <p:cNvPr id="33" name="Oval 32"/>
            <p:cNvSpPr/>
            <p:nvPr/>
          </p:nvSpPr>
          <p:spPr>
            <a:xfrm>
              <a:off x="4354263" y="1237960"/>
              <a:ext cx="1744796" cy="2113799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7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574779" y="1394401"/>
              <a:ext cx="1557802" cy="358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>
                  <a:solidFill>
                    <a:srgbClr val="AD0000"/>
                  </a:solidFill>
                </a:rPr>
                <a:t>CONTAINER 2 </a:t>
              </a:r>
              <a:endParaRPr lang="nb-NO" sz="1700" b="1" dirty="0">
                <a:solidFill>
                  <a:srgbClr val="AD0000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341119" y="1833081"/>
              <a:ext cx="1749601" cy="1092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All periodic, BW intensive, MONROE measurements  </a:t>
              </a:r>
            </a:p>
            <a:p>
              <a:pPr algn="ctr"/>
              <a:r>
                <a:rPr lang="en-US" sz="1600" dirty="0"/>
                <a:t>(HTTP, video, etc…)</a:t>
              </a:r>
              <a:endParaRPr lang="nb-NO" sz="1600" dirty="0"/>
            </a:p>
          </p:txBody>
        </p:sp>
      </p:grpSp>
      <p:grpSp>
        <p:nvGrpSpPr>
          <p:cNvPr id="36" name="Group 35"/>
          <p:cNvGrpSpPr>
            <a:grpSpLocks noChangeAspect="1"/>
          </p:cNvGrpSpPr>
          <p:nvPr/>
        </p:nvGrpSpPr>
        <p:grpSpPr>
          <a:xfrm>
            <a:off x="520105" y="5141338"/>
            <a:ext cx="2180851" cy="2088897"/>
            <a:chOff x="1687176" y="1222566"/>
            <a:chExt cx="1816215" cy="1566947"/>
          </a:xfrm>
        </p:grpSpPr>
        <p:sp>
          <p:nvSpPr>
            <p:cNvPr id="37" name="Oval 36"/>
            <p:cNvSpPr/>
            <p:nvPr/>
          </p:nvSpPr>
          <p:spPr>
            <a:xfrm>
              <a:off x="1687176" y="1222566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7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945587" y="1333111"/>
              <a:ext cx="1557804" cy="26550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700" b="1" dirty="0">
                  <a:solidFill>
                    <a:srgbClr val="AD0000"/>
                  </a:solidFill>
                </a:rPr>
                <a:t>CONTAINER 1 </a:t>
              </a:r>
              <a:endParaRPr lang="nb-NO" sz="1700" b="1" dirty="0">
                <a:solidFill>
                  <a:srgbClr val="AD0000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55099" y="1634213"/>
              <a:ext cx="1557802" cy="808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All continuous, MONROE measurements  </a:t>
              </a:r>
            </a:p>
            <a:p>
              <a:pPr algn="ctr"/>
              <a:r>
                <a:rPr lang="en-US" sz="1600" dirty="0"/>
                <a:t>(PING, etc…)</a:t>
              </a:r>
              <a:endParaRPr lang="nb-NO" sz="1600" dirty="0"/>
            </a:p>
          </p:txBody>
        </p:sp>
      </p:grpSp>
      <p:sp>
        <p:nvSpPr>
          <p:cNvPr id="40" name="TextBox 39"/>
          <p:cNvSpPr txBox="1">
            <a:spLocks noChangeAspect="1"/>
          </p:cNvSpPr>
          <p:nvPr/>
        </p:nvSpPr>
        <p:spPr>
          <a:xfrm>
            <a:off x="2659697" y="7415017"/>
            <a:ext cx="2789881" cy="393954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i="1" dirty="0"/>
              <a:t>MONROE Experiments</a:t>
            </a:r>
          </a:p>
        </p:txBody>
      </p:sp>
      <p:cxnSp>
        <p:nvCxnSpPr>
          <p:cNvPr id="41" name="Straight Arrow Connector 40"/>
          <p:cNvCxnSpPr>
            <a:cxnSpLocks noChangeAspect="1"/>
            <a:stCxn id="6" idx="4"/>
            <a:endCxn id="25" idx="0"/>
          </p:cNvCxnSpPr>
          <p:nvPr/>
        </p:nvCxnSpPr>
        <p:spPr>
          <a:xfrm flipH="1">
            <a:off x="6395182" y="3396669"/>
            <a:ext cx="4717623" cy="176431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>
            <a:spLocks noChangeAspect="1"/>
          </p:cNvSpPr>
          <p:nvPr/>
        </p:nvSpPr>
        <p:spPr>
          <a:xfrm>
            <a:off x="8887226" y="6880055"/>
            <a:ext cx="1040505" cy="393954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700" b="1" i="1" dirty="0" err="1"/>
              <a:t>mPlane</a:t>
            </a:r>
            <a:endParaRPr lang="en-US" sz="1700" b="1" i="1" dirty="0"/>
          </a:p>
        </p:txBody>
      </p:sp>
      <p:sp>
        <p:nvSpPr>
          <p:cNvPr id="43" name="TextBox 42"/>
          <p:cNvSpPr txBox="1">
            <a:spLocks noChangeAspect="1"/>
          </p:cNvSpPr>
          <p:nvPr/>
        </p:nvSpPr>
        <p:spPr>
          <a:xfrm>
            <a:off x="10158563" y="6841405"/>
            <a:ext cx="2789881" cy="656590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700" b="1" dirty="0">
                <a:solidFill>
                  <a:srgbClr val="000000"/>
                </a:solidFill>
              </a:rPr>
              <a:t> External User’s</a:t>
            </a:r>
          </a:p>
          <a:p>
            <a:pPr algn="ctr"/>
            <a:r>
              <a:rPr lang="en-US" sz="1700" b="1" i="1" dirty="0">
                <a:solidFill>
                  <a:srgbClr val="000000"/>
                </a:solidFill>
              </a:rPr>
              <a:t>Experiments</a:t>
            </a:r>
            <a:endParaRPr lang="nb-NO" sz="1700" b="1" i="1" dirty="0">
              <a:solidFill>
                <a:srgbClr val="000000"/>
              </a:solidFill>
            </a:endParaRPr>
          </a:p>
        </p:txBody>
      </p:sp>
      <p:sp>
        <p:nvSpPr>
          <p:cNvPr id="44" name="Title 1"/>
          <p:cNvSpPr txBox="1">
            <a:spLocks noChangeAspect="1"/>
          </p:cNvSpPr>
          <p:nvPr/>
        </p:nvSpPr>
        <p:spPr>
          <a:xfrm>
            <a:off x="1192124" y="519294"/>
            <a:ext cx="10618418" cy="1338517"/>
          </a:xfrm>
          <a:prstGeom prst="rect">
            <a:avLst/>
          </a:prstGeom>
        </p:spPr>
        <p:txBody>
          <a:bodyPr lIns="130046" tIns="65023" rIns="130046" bIns="65023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sz="1400" dirty="0"/>
          </a:p>
        </p:txBody>
      </p:sp>
      <p:sp>
        <p:nvSpPr>
          <p:cNvPr id="45" name="Oval 44"/>
          <p:cNvSpPr>
            <a:spLocks noChangeAspect="1"/>
          </p:cNvSpPr>
          <p:nvPr/>
        </p:nvSpPr>
        <p:spPr>
          <a:xfrm>
            <a:off x="6086276" y="2659415"/>
            <a:ext cx="1819794" cy="732598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600" dirty="0">
              <a:solidFill>
                <a:schemeClr val="accent1">
                  <a:lumMod val="50000"/>
                </a:schemeClr>
              </a:solidFill>
            </a:endParaRPr>
          </a:p>
          <a:p>
            <a:pPr algn="ctr"/>
            <a:r>
              <a:rPr lang="nb-NO" sz="1600" b="1" dirty="0">
                <a:solidFill>
                  <a:srgbClr val="000000"/>
                </a:solidFill>
              </a:rPr>
              <a:t>Network Monitor</a:t>
            </a:r>
          </a:p>
          <a:p>
            <a:pPr algn="ctr"/>
            <a:endParaRPr lang="en-US" sz="1600" dirty="0"/>
          </a:p>
        </p:txBody>
      </p:sp>
      <p:cxnSp>
        <p:nvCxnSpPr>
          <p:cNvPr id="46" name="Straight Arrow Connector 45"/>
          <p:cNvCxnSpPr>
            <a:cxnSpLocks noChangeAspect="1"/>
            <a:stCxn id="6" idx="4"/>
            <a:endCxn id="33" idx="0"/>
          </p:cNvCxnSpPr>
          <p:nvPr/>
        </p:nvCxnSpPr>
        <p:spPr>
          <a:xfrm flipH="1">
            <a:off x="4043209" y="3396668"/>
            <a:ext cx="7069596" cy="1749429"/>
          </a:xfrm>
          <a:prstGeom prst="straightConnector1">
            <a:avLst/>
          </a:prstGeom>
          <a:ln w="317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/>
          <p:cNvCxnSpPr>
            <a:cxnSpLocks noChangeAspect="1"/>
            <a:stCxn id="6" idx="4"/>
            <a:endCxn id="37" idx="0"/>
          </p:cNvCxnSpPr>
          <p:nvPr/>
        </p:nvCxnSpPr>
        <p:spPr>
          <a:xfrm flipH="1">
            <a:off x="1607787" y="3396668"/>
            <a:ext cx="9505018" cy="1744670"/>
          </a:xfrm>
          <a:prstGeom prst="straightConnector1">
            <a:avLst/>
          </a:prstGeom>
          <a:ln w="31750"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cxnSpLocks noChangeAspect="1"/>
            <a:stCxn id="6" idx="4"/>
            <a:endCxn id="18" idx="0"/>
          </p:cNvCxnSpPr>
          <p:nvPr/>
        </p:nvCxnSpPr>
        <p:spPr>
          <a:xfrm>
            <a:off x="11112805" y="3396668"/>
            <a:ext cx="440698" cy="1739038"/>
          </a:xfrm>
          <a:prstGeom prst="straightConnector1">
            <a:avLst/>
          </a:prstGeom>
          <a:ln w="31750">
            <a:solidFill>
              <a:schemeClr val="accent3">
                <a:lumMod val="50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11067583" y="5757174"/>
            <a:ext cx="971840" cy="377537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pPr algn="ctr"/>
            <a:r>
              <a:rPr lang="en-US" sz="1600" b="1" dirty="0" err="1">
                <a:solidFill>
                  <a:srgbClr val="000000"/>
                </a:solidFill>
              </a:rPr>
              <a:t>EaaS</a:t>
            </a:r>
            <a:endParaRPr lang="en-US" sz="1600" b="1" dirty="0">
              <a:solidFill>
                <a:srgbClr val="000000"/>
              </a:solidFill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139945" y="3643955"/>
            <a:ext cx="1264693" cy="439093"/>
          </a:xfrm>
          <a:prstGeom prst="rect">
            <a:avLst/>
          </a:prstGeom>
          <a:noFill/>
        </p:spPr>
        <p:txBody>
          <a:bodyPr wrap="none" lIns="130046" tIns="65023" rIns="130046" bIns="65023" rtlCol="0">
            <a:spAutoFit/>
          </a:bodyPr>
          <a:lstStyle/>
          <a:p>
            <a:r>
              <a:rPr lang="en-US" sz="2000" b="1" dirty="0" err="1">
                <a:solidFill>
                  <a:schemeClr val="bg1"/>
                </a:solidFill>
              </a:rPr>
              <a:t>ZeroMQ</a:t>
            </a:r>
            <a:endParaRPr 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615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>
            <a:spLocks noChangeAspect="1"/>
          </p:cNvSpPr>
          <p:nvPr/>
        </p:nvSpPr>
        <p:spPr>
          <a:xfrm>
            <a:off x="478955" y="2016197"/>
            <a:ext cx="12179355" cy="2981924"/>
          </a:xfrm>
          <a:prstGeom prst="rect">
            <a:avLst/>
          </a:prstGeom>
          <a:solidFill>
            <a:schemeClr val="bg1">
              <a:lumMod val="85000"/>
            </a:schemeClr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nb-NO" sz="14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Node: Experiments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525286-C7D9-394A-8584-975B4A9D9B99}" type="slidenum">
              <a:rPr lang="en-US" smtClean="0"/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06306" y="4611485"/>
            <a:ext cx="12698495" cy="4932630"/>
          </a:xfrm>
          <a:prstGeom prst="rect">
            <a:avLst/>
          </a:prstGeom>
        </p:spPr>
        <p:txBody>
          <a:bodyPr wrap="square" lIns="130046" tIns="65023" rIns="130046" bIns="65023">
            <a:spAutoFit/>
          </a:bodyPr>
          <a:lstStyle/>
          <a:p>
            <a:pPr marL="650230" indent="-487672">
              <a:buSzPct val="100000"/>
              <a:buChar char="●"/>
            </a:pPr>
            <a:endParaRPr lang="en-US" dirty="0" smtClean="0"/>
          </a:p>
          <a:p>
            <a:pPr marL="650230" indent="-487672">
              <a:buSzPct val="100000"/>
              <a:buChar char="●"/>
            </a:pPr>
            <a:r>
              <a:rPr lang="en-US" dirty="0" smtClean="0"/>
              <a:t>A container, </a:t>
            </a:r>
            <a:r>
              <a:rPr lang="en-US" dirty="0">
                <a:solidFill>
                  <a:schemeClr val="dk1"/>
                </a:solidFill>
              </a:rPr>
              <a:t>when running, </a:t>
            </a:r>
          </a:p>
          <a:p>
            <a:pPr marL="1300460" lvl="1" indent="-487672">
              <a:buSzPct val="100000"/>
              <a:buChar char="○"/>
            </a:pPr>
            <a:r>
              <a:rPr lang="en-US" dirty="0"/>
              <a:t>has direct access to all network interfaces, routing configured by core</a:t>
            </a:r>
          </a:p>
          <a:p>
            <a:pPr marL="1300460" lvl="1" indent="-487672">
              <a:buSzPct val="100000"/>
              <a:buChar char="○"/>
            </a:pPr>
            <a:r>
              <a:rPr lang="en-US" dirty="0"/>
              <a:t>has read/write access to its own file system, </a:t>
            </a:r>
            <a:r>
              <a:rPr lang="en-US" dirty="0" smtClean="0"/>
              <a:t>overlaid </a:t>
            </a:r>
            <a:r>
              <a:rPr lang="en-US" dirty="0"/>
              <a:t>upon the file system we provide </a:t>
            </a:r>
          </a:p>
          <a:p>
            <a:pPr marL="1300460" lvl="1" indent="-487672">
              <a:buSzPct val="100000"/>
              <a:buChar char="○"/>
            </a:pPr>
            <a:r>
              <a:rPr lang="en-US" dirty="0"/>
              <a:t>Software can be available on the node, or installed in the overlay</a:t>
            </a:r>
          </a:p>
          <a:p>
            <a:pPr marL="1300460" lvl="1" indent="-487672">
              <a:buSzPct val="100000"/>
              <a:buChar char="○"/>
            </a:pPr>
            <a:r>
              <a:rPr lang="en-US" dirty="0"/>
              <a:t>Experimenters provide an image of the </a:t>
            </a:r>
            <a:r>
              <a:rPr lang="en-US" dirty="0" smtClean="0"/>
              <a:t>overlays </a:t>
            </a:r>
            <a:r>
              <a:rPr lang="en-US" dirty="0"/>
              <a:t>(stores changes to base system only)</a:t>
            </a:r>
          </a:p>
          <a:p>
            <a:pPr marL="650230" indent="-487672">
              <a:buSzPct val="100000"/>
              <a:buChar char="●"/>
            </a:pPr>
            <a:r>
              <a:rPr lang="en-US" dirty="0"/>
              <a:t>Containers 1, 3 and 4 run continuously</a:t>
            </a:r>
          </a:p>
          <a:p>
            <a:pPr marL="650230" indent="-487672">
              <a:buSzPct val="100000"/>
              <a:buChar char="●"/>
            </a:pPr>
            <a:r>
              <a:rPr lang="en-US" dirty="0"/>
              <a:t>Containers </a:t>
            </a:r>
            <a:r>
              <a:rPr lang="en-US" dirty="0" smtClean="0"/>
              <a:t>2, X are </a:t>
            </a:r>
            <a:r>
              <a:rPr lang="en-US" dirty="0"/>
              <a:t>scheduled, only one runs at a </a:t>
            </a:r>
            <a:r>
              <a:rPr lang="en-US" dirty="0" smtClean="0"/>
              <a:t>time for active measurements</a:t>
            </a:r>
            <a:endParaRPr lang="en-US" dirty="0"/>
          </a:p>
          <a:p>
            <a:pPr lvl="0"/>
            <a:endParaRPr lang="en-US" dirty="0"/>
          </a:p>
          <a:p>
            <a:pPr lvl="0"/>
            <a:endParaRPr lang="en-US" dirty="0"/>
          </a:p>
          <a:p>
            <a:endParaRPr lang="en-US" dirty="0"/>
          </a:p>
        </p:txBody>
      </p:sp>
      <p:grpSp>
        <p:nvGrpSpPr>
          <p:cNvPr id="13" name="Group 12"/>
          <p:cNvGrpSpPr>
            <a:grpSpLocks noChangeAspect="1"/>
          </p:cNvGrpSpPr>
          <p:nvPr/>
        </p:nvGrpSpPr>
        <p:grpSpPr>
          <a:xfrm>
            <a:off x="8500210" y="2724888"/>
            <a:ext cx="1726720" cy="1544960"/>
            <a:chOff x="6625046" y="1229840"/>
            <a:chExt cx="1811646" cy="1566947"/>
          </a:xfrm>
        </p:grpSpPr>
        <p:sp>
          <p:nvSpPr>
            <p:cNvPr id="14" name="Oval 13"/>
            <p:cNvSpPr/>
            <p:nvPr/>
          </p:nvSpPr>
          <p:spPr>
            <a:xfrm>
              <a:off x="6625046" y="1229840"/>
              <a:ext cx="1811646" cy="1566947"/>
            </a:xfrm>
            <a:prstGeom prst="ellipse">
              <a:avLst/>
            </a:prstGeom>
            <a:solidFill>
              <a:srgbClr val="FF5D5F">
                <a:alpha val="30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4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791366" y="1434950"/>
              <a:ext cx="1557802" cy="31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AD0000"/>
                  </a:solidFill>
                </a:rPr>
                <a:t>CONTAINER 4 </a:t>
              </a:r>
              <a:endParaRPr lang="nb-NO" sz="1400" b="1" dirty="0">
                <a:solidFill>
                  <a:srgbClr val="AD0000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919995" y="1840496"/>
              <a:ext cx="1019638" cy="296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b="1" dirty="0">
                  <a:solidFill>
                    <a:srgbClr val="000000"/>
                  </a:solidFill>
                </a:rPr>
                <a:t>TSTAT</a:t>
              </a:r>
            </a:p>
          </p:txBody>
        </p:sp>
      </p:grpSp>
      <p:grpSp>
        <p:nvGrpSpPr>
          <p:cNvPr id="17" name="Group 16"/>
          <p:cNvGrpSpPr>
            <a:grpSpLocks noChangeAspect="1"/>
          </p:cNvGrpSpPr>
          <p:nvPr/>
        </p:nvGrpSpPr>
        <p:grpSpPr>
          <a:xfrm>
            <a:off x="10697894" y="2699605"/>
            <a:ext cx="2246420" cy="1582271"/>
            <a:chOff x="9076310" y="1237537"/>
            <a:chExt cx="2224671" cy="1566947"/>
          </a:xfrm>
          <a:solidFill>
            <a:schemeClr val="accent6">
              <a:lumMod val="40000"/>
              <a:lumOff val="60000"/>
            </a:schemeClr>
          </a:solidFill>
        </p:grpSpPr>
        <p:sp>
          <p:nvSpPr>
            <p:cNvPr id="18" name="Oval 17"/>
            <p:cNvSpPr/>
            <p:nvPr/>
          </p:nvSpPr>
          <p:spPr>
            <a:xfrm>
              <a:off x="9091033" y="1237537"/>
              <a:ext cx="1811646" cy="1566947"/>
            </a:xfrm>
            <a:prstGeom prst="ellipse">
              <a:avLst/>
            </a:prstGeom>
            <a:grp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400" dirty="0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9161510" y="1420307"/>
              <a:ext cx="1707498" cy="3047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</a:rPr>
                <a:t> CONTAINER X</a:t>
              </a:r>
              <a:endParaRPr lang="nb-NO" sz="1400" b="1" i="1" dirty="0">
                <a:solidFill>
                  <a:srgbClr val="000000"/>
                </a:solidFill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9076310" y="1750614"/>
              <a:ext cx="2224671" cy="68579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300" i="1" dirty="0"/>
                <a:t>    </a:t>
              </a:r>
            </a:p>
            <a:p>
              <a:r>
                <a:rPr lang="en-US" sz="1300" i="1" dirty="0"/>
                <a:t>Experiment as a Service</a:t>
              </a:r>
            </a:p>
            <a:p>
              <a:r>
                <a:rPr lang="en-US" sz="1300" i="1" dirty="0"/>
                <a:t>       User experiments</a:t>
              </a:r>
            </a:p>
          </p:txBody>
        </p:sp>
      </p:grpSp>
      <p:sp>
        <p:nvSpPr>
          <p:cNvPr id="22" name="TextBox 21"/>
          <p:cNvSpPr txBox="1">
            <a:spLocks noChangeAspect="1"/>
          </p:cNvSpPr>
          <p:nvPr/>
        </p:nvSpPr>
        <p:spPr>
          <a:xfrm>
            <a:off x="962978" y="2091781"/>
            <a:ext cx="1806431" cy="746869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2000" b="1" dirty="0"/>
              <a:t>EXPERIMENTS</a:t>
            </a:r>
          </a:p>
        </p:txBody>
      </p:sp>
      <p:sp>
        <p:nvSpPr>
          <p:cNvPr id="23" name="Rounded Rectangle 22"/>
          <p:cNvSpPr>
            <a:spLocks noChangeAspect="1"/>
          </p:cNvSpPr>
          <p:nvPr/>
        </p:nvSpPr>
        <p:spPr>
          <a:xfrm>
            <a:off x="563185" y="2590864"/>
            <a:ext cx="7436426" cy="2203271"/>
          </a:xfrm>
          <a:prstGeom prst="roundRect">
            <a:avLst/>
          </a:prstGeom>
          <a:solidFill>
            <a:schemeClr val="bg2">
              <a:lumMod val="75000"/>
              <a:alpha val="5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30046" tIns="65023" rIns="130046" bIns="65023" rtlCol="0" anchor="ctr"/>
          <a:lstStyle/>
          <a:p>
            <a:pPr algn="ctr"/>
            <a:endParaRPr lang="en-US" sz="1400"/>
          </a:p>
        </p:txBody>
      </p:sp>
      <p:grpSp>
        <p:nvGrpSpPr>
          <p:cNvPr id="24" name="Group 23"/>
          <p:cNvGrpSpPr>
            <a:grpSpLocks noChangeAspect="1"/>
          </p:cNvGrpSpPr>
          <p:nvPr/>
        </p:nvGrpSpPr>
        <p:grpSpPr>
          <a:xfrm>
            <a:off x="6088845" y="2724888"/>
            <a:ext cx="1726720" cy="1544960"/>
            <a:chOff x="4276019" y="1237960"/>
            <a:chExt cx="1811646" cy="1566947"/>
          </a:xfrm>
        </p:grpSpPr>
        <p:sp>
          <p:nvSpPr>
            <p:cNvPr id="25" name="Oval 24"/>
            <p:cNvSpPr/>
            <p:nvPr/>
          </p:nvSpPr>
          <p:spPr>
            <a:xfrm>
              <a:off x="4276019" y="1237960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400" dirty="0"/>
            </a:p>
          </p:txBody>
        </p:sp>
        <p:sp>
          <p:nvSpPr>
            <p:cNvPr id="26" name="TextBox 25"/>
            <p:cNvSpPr txBox="1"/>
            <p:nvPr/>
          </p:nvSpPr>
          <p:spPr>
            <a:xfrm>
              <a:off x="4461030" y="1411858"/>
              <a:ext cx="1557802" cy="31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AD0000"/>
                  </a:solidFill>
                </a:rPr>
                <a:t>CONTAINER 3 </a:t>
              </a:r>
              <a:endParaRPr lang="nb-NO" sz="1400" b="1" dirty="0">
                <a:solidFill>
                  <a:srgbClr val="AD0000"/>
                </a:solidFill>
              </a:endParaRPr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4356763" y="1883155"/>
              <a:ext cx="1557802" cy="296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/>
                <a:t>ALL METADATA</a:t>
              </a:r>
            </a:p>
          </p:txBody>
        </p:sp>
      </p:grpSp>
      <p:grpSp>
        <p:nvGrpSpPr>
          <p:cNvPr id="32" name="Group 31"/>
          <p:cNvGrpSpPr>
            <a:grpSpLocks noChangeAspect="1"/>
          </p:cNvGrpSpPr>
          <p:nvPr/>
        </p:nvGrpSpPr>
        <p:grpSpPr>
          <a:xfrm>
            <a:off x="3368142" y="2709996"/>
            <a:ext cx="1676690" cy="1704213"/>
            <a:chOff x="4153135" y="1237960"/>
            <a:chExt cx="1811646" cy="1728466"/>
          </a:xfrm>
        </p:grpSpPr>
        <p:sp>
          <p:nvSpPr>
            <p:cNvPr id="33" name="Oval 32"/>
            <p:cNvSpPr/>
            <p:nvPr/>
          </p:nvSpPr>
          <p:spPr>
            <a:xfrm>
              <a:off x="4153135" y="1237960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4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340130" y="1394401"/>
              <a:ext cx="1557802" cy="31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AD0000"/>
                  </a:solidFill>
                </a:rPr>
                <a:t>CONTAINER 2 </a:t>
              </a:r>
              <a:endParaRPr lang="nb-NO" sz="1400" b="1" dirty="0">
                <a:solidFill>
                  <a:srgbClr val="AD0000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4195856" y="1655368"/>
              <a:ext cx="1749602" cy="13110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/>
                <a:t>All periodic, BW intensive, MONROE measurements  </a:t>
              </a:r>
            </a:p>
            <a:p>
              <a:pPr algn="ctr"/>
              <a:r>
                <a:rPr lang="en-US" sz="1300" dirty="0"/>
                <a:t>(HTTP, video, etc…)</a:t>
              </a:r>
              <a:endParaRPr lang="nb-NO" sz="1300" dirty="0"/>
            </a:p>
          </p:txBody>
        </p:sp>
      </p:grpSp>
      <p:grpSp>
        <p:nvGrpSpPr>
          <p:cNvPr id="36" name="Group 35"/>
          <p:cNvGrpSpPr>
            <a:grpSpLocks noChangeAspect="1"/>
          </p:cNvGrpSpPr>
          <p:nvPr/>
        </p:nvGrpSpPr>
        <p:grpSpPr>
          <a:xfrm>
            <a:off x="594045" y="2705237"/>
            <a:ext cx="1726720" cy="1544960"/>
            <a:chOff x="1687176" y="1222566"/>
            <a:chExt cx="1811646" cy="1566947"/>
          </a:xfrm>
        </p:grpSpPr>
        <p:sp>
          <p:nvSpPr>
            <p:cNvPr id="37" name="Oval 36"/>
            <p:cNvSpPr/>
            <p:nvPr/>
          </p:nvSpPr>
          <p:spPr>
            <a:xfrm>
              <a:off x="1687176" y="1222566"/>
              <a:ext cx="1811646" cy="1566947"/>
            </a:xfrm>
            <a:prstGeom prst="ellipse">
              <a:avLst/>
            </a:prstGeom>
            <a:solidFill>
              <a:srgbClr val="FF5D5F">
                <a:alpha val="35000"/>
              </a:srgbClr>
            </a:solidFill>
            <a:ln w="19050">
              <a:solidFill>
                <a:srgbClr val="AD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b-NO" sz="140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900683" y="1333111"/>
              <a:ext cx="1557804" cy="3121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solidFill>
                    <a:srgbClr val="AD0000"/>
                  </a:solidFill>
                </a:rPr>
                <a:t>CONTAINER 1 </a:t>
              </a:r>
              <a:endParaRPr lang="nb-NO" sz="1400" b="1" dirty="0">
                <a:solidFill>
                  <a:srgbClr val="AD0000"/>
                </a:solidFill>
              </a:endParaRP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855099" y="1634213"/>
              <a:ext cx="1557802" cy="93230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300" dirty="0"/>
                <a:t>All continuous, MONROE measurements  </a:t>
              </a:r>
            </a:p>
            <a:p>
              <a:pPr algn="ctr"/>
              <a:r>
                <a:rPr lang="en-US" sz="1300" dirty="0"/>
                <a:t>(PING, etc…)</a:t>
              </a:r>
              <a:endParaRPr lang="nb-NO" sz="1300" dirty="0"/>
            </a:p>
          </p:txBody>
        </p:sp>
      </p:grpSp>
      <p:sp>
        <p:nvSpPr>
          <p:cNvPr id="40" name="TextBox 39"/>
          <p:cNvSpPr txBox="1">
            <a:spLocks noChangeAspect="1"/>
          </p:cNvSpPr>
          <p:nvPr/>
        </p:nvSpPr>
        <p:spPr>
          <a:xfrm>
            <a:off x="2663904" y="4443954"/>
            <a:ext cx="2789881" cy="350181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400" b="1" i="1" dirty="0"/>
              <a:t>MONROE Experiments</a:t>
            </a:r>
          </a:p>
        </p:txBody>
      </p:sp>
      <p:sp>
        <p:nvSpPr>
          <p:cNvPr id="42" name="TextBox 41"/>
          <p:cNvSpPr txBox="1">
            <a:spLocks noChangeAspect="1"/>
          </p:cNvSpPr>
          <p:nvPr/>
        </p:nvSpPr>
        <p:spPr>
          <a:xfrm>
            <a:off x="8961165" y="4443954"/>
            <a:ext cx="931765" cy="350181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400" b="1" i="1" dirty="0" err="1"/>
              <a:t>mPlane</a:t>
            </a:r>
            <a:endParaRPr lang="en-US" sz="1400" b="1" i="1" dirty="0"/>
          </a:p>
        </p:txBody>
      </p:sp>
      <p:sp>
        <p:nvSpPr>
          <p:cNvPr id="41" name="TextBox 40"/>
          <p:cNvSpPr txBox="1">
            <a:spLocks noChangeAspect="1"/>
          </p:cNvSpPr>
          <p:nvPr/>
        </p:nvSpPr>
        <p:spPr>
          <a:xfrm>
            <a:off x="10987885" y="4429075"/>
            <a:ext cx="1554234" cy="569045"/>
          </a:xfrm>
          <a:prstGeom prst="rect">
            <a:avLst/>
          </a:prstGeom>
          <a:noFill/>
        </p:spPr>
        <p:txBody>
          <a:bodyPr wrap="square" lIns="130046" tIns="65023" rIns="130046" bIns="65023" rtlCol="0">
            <a:spAutoFit/>
          </a:bodyPr>
          <a:lstStyle/>
          <a:p>
            <a:r>
              <a:rPr lang="en-US" sz="1400" b="1" i="1" dirty="0"/>
              <a:t>External User’s Experiments</a:t>
            </a:r>
          </a:p>
        </p:txBody>
      </p:sp>
    </p:spTree>
    <p:extLst>
      <p:ext uri="{BB962C8B-B14F-4D97-AF65-F5344CB8AC3E}">
        <p14:creationId xmlns:p14="http://schemas.microsoft.com/office/powerpoint/2010/main" val="8091100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19021"/>
            <a:ext cx="11704320" cy="1625600"/>
          </a:xfrm>
        </p:spPr>
        <p:txBody>
          <a:bodyPr/>
          <a:lstStyle/>
          <a:p>
            <a:r>
              <a:rPr lang="en-US" dirty="0" smtClean="0"/>
              <a:t>Hardware Design 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650240" y="1764935"/>
            <a:ext cx="5852160" cy="7106193"/>
          </a:xfrm>
        </p:spPr>
        <p:txBody>
          <a:bodyPr>
            <a:normAutofit fontScale="92500" lnSpcReduction="10000"/>
          </a:bodyPr>
          <a:lstStyle/>
          <a:p>
            <a:pPr marL="0" indent="0" algn="ctr">
              <a:buNone/>
            </a:pPr>
            <a:r>
              <a:rPr lang="en-US" u="sng" dirty="0"/>
              <a:t>Requirements</a:t>
            </a:r>
            <a:r>
              <a:rPr lang="en-US" dirty="0" smtClean="0"/>
              <a:t>:</a:t>
            </a:r>
          </a:p>
          <a:p>
            <a:r>
              <a:rPr lang="en-US" dirty="0" smtClean="0"/>
              <a:t>Linux support</a:t>
            </a:r>
          </a:p>
          <a:p>
            <a:r>
              <a:rPr lang="en-US" dirty="0" smtClean="0"/>
              <a:t>MBB and </a:t>
            </a:r>
            <a:r>
              <a:rPr lang="en-US" dirty="0" err="1" smtClean="0"/>
              <a:t>WiFi</a:t>
            </a:r>
            <a:r>
              <a:rPr lang="en-US" dirty="0" smtClean="0"/>
              <a:t> connectivity</a:t>
            </a:r>
          </a:p>
          <a:p>
            <a:r>
              <a:rPr lang="en-US" dirty="0" smtClean="0"/>
              <a:t>Processing power and Data storage</a:t>
            </a:r>
          </a:p>
          <a:p>
            <a:r>
              <a:rPr lang="en-US" dirty="0" smtClean="0"/>
              <a:t>Minimize external interventions</a:t>
            </a:r>
          </a:p>
          <a:p>
            <a:r>
              <a:rPr lang="en-US" dirty="0" smtClean="0"/>
              <a:t>Hardware cost</a:t>
            </a:r>
          </a:p>
          <a:p>
            <a:r>
              <a:rPr lang="en-US" dirty="0" smtClean="0"/>
              <a:t>Availability</a:t>
            </a:r>
          </a:p>
        </p:txBody>
      </p:sp>
      <p:pic>
        <p:nvPicPr>
          <p:cNvPr id="3" name="Immagin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6163" y="2434788"/>
            <a:ext cx="6338637" cy="4753977"/>
          </a:xfrm>
          <a:prstGeom prst="rect">
            <a:avLst/>
          </a:prstGeom>
        </p:spPr>
      </p:pic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970347" y="9234312"/>
            <a:ext cx="3034453" cy="519289"/>
          </a:xfrm>
        </p:spPr>
        <p:txBody>
          <a:bodyPr/>
          <a:lstStyle/>
          <a:p>
            <a:fld id="{ED525286-C7D9-394A-8584-975B4A9D9B9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4369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0240" y="19021"/>
            <a:ext cx="11704320" cy="1625600"/>
          </a:xfrm>
        </p:spPr>
        <p:txBody>
          <a:bodyPr/>
          <a:lstStyle/>
          <a:p>
            <a:r>
              <a:rPr lang="en-US" dirty="0" smtClean="0"/>
              <a:t>Bill of Materials </a:t>
            </a:r>
            <a:endParaRPr lang="en-US" dirty="0"/>
          </a:p>
        </p:txBody>
      </p:sp>
      <p:graphicFrame>
        <p:nvGraphicFramePr>
          <p:cNvPr id="3" name="Tabella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885323"/>
              </p:ext>
            </p:extLst>
          </p:nvPr>
        </p:nvGraphicFramePr>
        <p:xfrm>
          <a:off x="309713" y="1420416"/>
          <a:ext cx="12313368" cy="79847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22940"/>
                <a:gridCol w="4470374"/>
                <a:gridCol w="3424860"/>
                <a:gridCol w="1495194"/>
              </a:tblGrid>
              <a:tr h="725450"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Component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Description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Type of Node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700" dirty="0" smtClean="0"/>
                        <a:t>Block </a:t>
                      </a:r>
                      <a:endParaRPr lang="en-US" sz="3700" dirty="0"/>
                    </a:p>
                  </a:txBody>
                  <a:tcPr marL="130048" marR="130048" marT="65024" marB="65024"/>
                </a:tc>
              </a:tr>
              <a:tr h="1377435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APU1D4 system board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2300" dirty="0" smtClean="0"/>
                        <a:t>1 GHz CPU dual core 64 bits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2300" dirty="0" smtClean="0"/>
                        <a:t>4 GB DRAM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2300" dirty="0" smtClean="0"/>
                        <a:t>3 GB Ethernet ports</a:t>
                      </a:r>
                    </a:p>
                    <a:p>
                      <a:pPr marL="285750" indent="-285750">
                        <a:buFont typeface="Arial" pitchFamily="34" charset="0"/>
                        <a:buChar char="•"/>
                      </a:pPr>
                      <a:r>
                        <a:rPr lang="en-US" sz="2300" dirty="0" smtClean="0"/>
                        <a:t>2 USB 2.0 ports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Stationary &amp; Mobile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300" dirty="0" smtClean="0"/>
                        <a:t>1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</a:tr>
              <a:tr h="747176">
                <a:tc>
                  <a:txBody>
                    <a:bodyPr/>
                    <a:lstStyle/>
                    <a:p>
                      <a:r>
                        <a:rPr lang="en-US" sz="2300" dirty="0" err="1" smtClean="0"/>
                        <a:t>Compex</a:t>
                      </a:r>
                      <a:r>
                        <a:rPr lang="en-US" sz="2300" dirty="0" smtClean="0"/>
                        <a:t> WLE600VX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802.11ac/b/g/n Dual-Band </a:t>
                      </a:r>
                      <a:r>
                        <a:rPr lang="en-US" sz="2300" dirty="0" err="1" smtClean="0"/>
                        <a:t>mPCIe</a:t>
                      </a:r>
                      <a:r>
                        <a:rPr lang="en-US" sz="2300" baseline="0" dirty="0" smtClean="0"/>
                        <a:t> </a:t>
                      </a:r>
                      <a:r>
                        <a:rPr lang="en-US" sz="2300" dirty="0" smtClean="0"/>
                        <a:t>module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2</a:t>
                      </a:r>
                    </a:p>
                  </a:txBody>
                  <a:tcPr marL="130048" marR="130048" marT="65024" marB="65024"/>
                </a:tc>
              </a:tr>
              <a:tr h="747176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Sierra Wireless MC7304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LTE </a:t>
                      </a:r>
                      <a:r>
                        <a:rPr lang="en-US" sz="2300" dirty="0" err="1" smtClean="0"/>
                        <a:t>mPCIe</a:t>
                      </a:r>
                      <a:r>
                        <a:rPr lang="en-US" sz="2300" baseline="0" dirty="0" smtClean="0"/>
                        <a:t> </a:t>
                      </a:r>
                      <a:r>
                        <a:rPr lang="en-US" sz="2300" dirty="0" smtClean="0"/>
                        <a:t>module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3</a:t>
                      </a:r>
                    </a:p>
                  </a:txBody>
                  <a:tcPr marL="130048" marR="130048" marT="65024" marB="65024"/>
                </a:tc>
              </a:tr>
              <a:tr h="432047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SSD M-</a:t>
                      </a:r>
                      <a:r>
                        <a:rPr lang="en-US" sz="2300" dirty="0" err="1" smtClean="0"/>
                        <a:t>Sata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16GB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4</a:t>
                      </a:r>
                    </a:p>
                  </a:txBody>
                  <a:tcPr marL="130048" marR="130048" marT="65024" marB="65024"/>
                </a:tc>
              </a:tr>
              <a:tr h="432047">
                <a:tc>
                  <a:txBody>
                    <a:bodyPr/>
                    <a:lstStyle/>
                    <a:p>
                      <a:r>
                        <a:rPr lang="en-US" sz="2300" dirty="0" err="1" smtClean="0"/>
                        <a:t>Yepkit</a:t>
                      </a:r>
                      <a:r>
                        <a:rPr lang="en-US" sz="2300" dirty="0" smtClean="0"/>
                        <a:t> YKUSH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powered USB hub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5</a:t>
                      </a:r>
                    </a:p>
                  </a:txBody>
                  <a:tcPr marL="130048" marR="130048" marT="65024" marB="65024"/>
                </a:tc>
              </a:tr>
              <a:tr h="432047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ZTE MF910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Modem </a:t>
                      </a:r>
                      <a:r>
                        <a:rPr lang="en-US" sz="2300" dirty="0" err="1" smtClean="0"/>
                        <a:t>WiFi</a:t>
                      </a:r>
                      <a:r>
                        <a:rPr lang="en-US" sz="2300" dirty="0" smtClean="0"/>
                        <a:t> (3)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7</a:t>
                      </a:r>
                    </a:p>
                  </a:txBody>
                  <a:tcPr marL="130048" marR="130048" marT="65024" marB="65024"/>
                </a:tc>
              </a:tr>
              <a:tr h="432047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Antennas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LTE (2), WIFI (2) and GPS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6, 8, 9 </a:t>
                      </a:r>
                    </a:p>
                  </a:txBody>
                  <a:tcPr marL="130048" marR="130048" marT="65024" marB="65024"/>
                </a:tc>
              </a:tr>
              <a:tr h="432047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Accessories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cables, AC adapter, box, etc.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 &amp; 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-</a:t>
                      </a:r>
                    </a:p>
                  </a:txBody>
                  <a:tcPr marL="130048" marR="130048" marT="65024" marB="65024"/>
                </a:tc>
              </a:tr>
              <a:tr h="747176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GSM socket </a:t>
                      </a:r>
                      <a:r>
                        <a:rPr lang="en-US" sz="2300" dirty="0" err="1" smtClean="0"/>
                        <a:t>Walf</a:t>
                      </a:r>
                      <a:r>
                        <a:rPr lang="en-US" sz="2300" baseline="0" dirty="0" smtClean="0"/>
                        <a:t> Guard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Stationary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-</a:t>
                      </a:r>
                    </a:p>
                  </a:txBody>
                  <a:tcPr marL="130048" marR="130048" marT="65024" marB="65024"/>
                </a:tc>
              </a:tr>
              <a:tr h="747176"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Converters</a:t>
                      </a:r>
                      <a:endParaRPr lang="en-US" sz="2300" dirty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r>
                        <a:rPr lang="en-US" sz="2300" dirty="0" smtClean="0"/>
                        <a:t>[24,48,110 V] - 12 V (APU)</a:t>
                      </a:r>
                      <a:endParaRPr lang="en-US" sz="2300" baseline="0" dirty="0" smtClean="0"/>
                    </a:p>
                    <a:p>
                      <a:r>
                        <a:rPr lang="en-US" sz="2300" baseline="0" dirty="0" smtClean="0"/>
                        <a:t>[24,48,110 V] - 5 V (USB hub)</a:t>
                      </a:r>
                      <a:endParaRPr lang="en-US" sz="2300" dirty="0" smtClean="0"/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Mobile</a:t>
                      </a:r>
                    </a:p>
                  </a:txBody>
                  <a:tcPr marL="130048" marR="130048" marT="65024" marB="65024"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300" dirty="0" smtClean="0"/>
                        <a:t>-</a:t>
                      </a:r>
                    </a:p>
                  </a:txBody>
                  <a:tcPr marL="130048" marR="130048" marT="65024" marB="65024"/>
                </a:tc>
              </a:tr>
            </a:tbl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9970347" y="9234312"/>
            <a:ext cx="3034453" cy="519289"/>
          </a:xfrm>
        </p:spPr>
        <p:txBody>
          <a:bodyPr/>
          <a:lstStyle/>
          <a:p>
            <a:fld id="{ED525286-C7D9-394A-8584-975B4A9D9B99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6152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008CA7"/>
        </a:solidFill>
        <a:ln w="25400" cap="flat">
          <a:noFill/>
          <a:miter lim="400000"/>
        </a:ln>
        <a:effectLst/>
      </a:spPr>
      <a:bodyPr rot="0" spcFirstLastPara="1" vertOverflow="overflow" horzOverflow="overflow" vert="horz" wrap="square" lIns="38100" tIns="38100" rIns="38100" bIns="38100" numCol="1" spcCol="38100" rtlCol="0" anchor="ctr">
        <a:spAutoFit/>
      </a:bodyPr>
      <a:lstStyle>
        <a:defPPr marL="0" marR="0" indent="0" algn="ctr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Arial"/>
            <a:ea typeface="Arial"/>
            <a:cs typeface="Arial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381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1295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>
            <a:srgbClr val="000000"/>
          </a:buClr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>
              <a:solidFill>
                <a:srgbClr val="000000"/>
              </a:solidFill>
            </a:uFill>
            <a:latin typeface="+mn-lt"/>
            <a:ea typeface="+mn-ea"/>
            <a:cs typeface="+mn-cs"/>
            <a:sym typeface="Helvetica Neu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834</TotalTime>
  <Words>692</Words>
  <Application>Microsoft Macintosh PowerPoint</Application>
  <PresentationFormat>Custom</PresentationFormat>
  <Paragraphs>222</Paragraphs>
  <Slides>17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Bauhaus 93</vt:lpstr>
      <vt:lpstr>Calibri</vt:lpstr>
      <vt:lpstr>Helvetica Neue</vt:lpstr>
      <vt:lpstr>Mangal</vt:lpstr>
      <vt:lpstr>Arial</vt:lpstr>
      <vt:lpstr>Office Theme</vt:lpstr>
      <vt:lpstr>MONROE Update</vt:lpstr>
      <vt:lpstr>MONROE Status and Timeline</vt:lpstr>
      <vt:lpstr>The MONROE system</vt:lpstr>
      <vt:lpstr>Prototype platform</vt:lpstr>
      <vt:lpstr>MONROE NODE </vt:lpstr>
      <vt:lpstr>Closer look into the MONROE node</vt:lpstr>
      <vt:lpstr>Node: Experiments</vt:lpstr>
      <vt:lpstr>Hardware Design </vt:lpstr>
      <vt:lpstr>Bill of Materials </vt:lpstr>
      <vt:lpstr>Subscriptions </vt:lpstr>
      <vt:lpstr>MONROE Nodes</vt:lpstr>
      <vt:lpstr>MONROE NODES – battery issues</vt:lpstr>
      <vt:lpstr>MONROE Nodes – Current Issues</vt:lpstr>
      <vt:lpstr>MONROE Nodes – Current Issues</vt:lpstr>
      <vt:lpstr>Revelio Update</vt:lpstr>
      <vt:lpstr>Revelio Update</vt:lpstr>
      <vt:lpstr>PowerPoint Presentation</vt:lpstr>
    </vt:vector>
  </TitlesOfParts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Eggenberger Schmidtpeter Katharina (F&amp;W)</dc:creator>
  <cp:lastModifiedBy>Microsoft Office User</cp:lastModifiedBy>
  <cp:revision>122</cp:revision>
  <dcterms:modified xsi:type="dcterms:W3CDTF">2017-02-06T08:53:07Z</dcterms:modified>
</cp:coreProperties>
</file>